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400" r:id="rId2"/>
    <p:sldId id="339" r:id="rId3"/>
    <p:sldId id="401" r:id="rId4"/>
    <p:sldId id="572" r:id="rId5"/>
    <p:sldId id="468" r:id="rId6"/>
    <p:sldId id="466" r:id="rId7"/>
    <p:sldId id="426" r:id="rId8"/>
    <p:sldId id="425" r:id="rId9"/>
    <p:sldId id="367" r:id="rId10"/>
    <p:sldId id="404" r:id="rId11"/>
    <p:sldId id="439" r:id="rId12"/>
    <p:sldId id="427" r:id="rId13"/>
    <p:sldId id="471" r:id="rId14"/>
    <p:sldId id="435" r:id="rId15"/>
    <p:sldId id="441" r:id="rId16"/>
    <p:sldId id="446" r:id="rId17"/>
    <p:sldId id="470" r:id="rId18"/>
    <p:sldId id="469" r:id="rId19"/>
    <p:sldId id="573" r:id="rId20"/>
    <p:sldId id="447" r:id="rId21"/>
    <p:sldId id="574" r:id="rId22"/>
    <p:sldId id="450" r:id="rId23"/>
    <p:sldId id="457" r:id="rId24"/>
    <p:sldId id="453" r:id="rId25"/>
    <p:sldId id="575" r:id="rId26"/>
    <p:sldId id="459" r:id="rId27"/>
    <p:sldId id="577" r:id="rId28"/>
    <p:sldId id="576" r:id="rId29"/>
    <p:sldId id="579" r:id="rId30"/>
    <p:sldId id="474" r:id="rId31"/>
    <p:sldId id="477" r:id="rId32"/>
    <p:sldId id="478" r:id="rId33"/>
    <p:sldId id="414" r:id="rId34"/>
    <p:sldId id="419" r:id="rId35"/>
    <p:sldId id="420" r:id="rId36"/>
    <p:sldId id="464" r:id="rId37"/>
    <p:sldId id="465" r:id="rId38"/>
    <p:sldId id="393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1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00"/>
    <a:srgbClr val="66FF33"/>
    <a:srgbClr val="CC9900"/>
    <a:srgbClr val="FF33CC"/>
    <a:srgbClr val="0099FF"/>
    <a:srgbClr val="FF0066"/>
    <a:srgbClr val="FF99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08"/>
  </p:normalViewPr>
  <p:slideViewPr>
    <p:cSldViewPr snapToGrid="0">
      <p:cViewPr varScale="1">
        <p:scale>
          <a:sx n="102" d="100"/>
          <a:sy n="102" d="100"/>
        </p:scale>
        <p:origin x="816" y="184"/>
      </p:cViewPr>
      <p:guideLst>
        <p:guide orient="horz" pos="1714"/>
        <p:guide pos="1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A60246E-10B0-6049-A580-FF0FE15A46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517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7AA22-AF2A-EE43-92A6-68FA11914669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B8C2-7227-2740-9141-5FC275F51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5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2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7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2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12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5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9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8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0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5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64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9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23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6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4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7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56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2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3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77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30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7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42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B8C2-7227-2740-9141-5FC275F515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0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2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E33B8-75C9-1746-91B0-0ACBF5CC5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750D3-51A6-0B4C-BD4F-93B41C1C5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B37F7-0FFB-9848-B70C-0007A6307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A9176-F003-AA48-B615-12B43A5A3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E1D38-B3C3-2E42-8C5C-4C28AE9AF3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2B2D8-E467-2446-AD66-F986AC0FEF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11061-CCBD-424E-843D-245C5D042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A42EA-CFBF-E24D-9339-674C57306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96471-367A-A84D-8E3D-72354345E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29FD9-CC0B-A24E-91B7-3A41B74A8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47A5A-5777-3445-B9B0-0FFE563F8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3EE89-6EF0-C44B-9B7F-5A4C95120F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984292-AD9F-C44C-8173-14ED46844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" charset="-128"/>
          <a:cs typeface="ＭＳ Ｐゴシック" pitchFamily="-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68.png"/><Relationship Id="rId3" Type="http://schemas.openxmlformats.org/officeDocument/2006/relationships/image" Target="../media/image32.png"/><Relationship Id="rId21" Type="http://schemas.openxmlformats.org/officeDocument/2006/relationships/image" Target="../media/image71.png"/><Relationship Id="rId12" Type="http://schemas.openxmlformats.org/officeDocument/2006/relationships/image" Target="../media/image85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83.png"/><Relationship Id="rId19" Type="http://schemas.openxmlformats.org/officeDocument/2006/relationships/image" Target="../media/image69.png"/><Relationship Id="rId4" Type="http://schemas.openxmlformats.org/officeDocument/2006/relationships/image" Target="../media/image77.png"/><Relationship Id="rId14" Type="http://schemas.openxmlformats.org/officeDocument/2006/relationships/image" Target="../media/image87.png"/><Relationship Id="rId22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80.png"/><Relationship Id="rId3" Type="http://schemas.openxmlformats.org/officeDocument/2006/relationships/image" Target="../media/image33.png"/><Relationship Id="rId21" Type="http://schemas.openxmlformats.org/officeDocument/2006/relationships/image" Target="../media/image7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72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9" Type="http://schemas.openxmlformats.org/officeDocument/2006/relationships/image" Target="../media/image97.png"/><Relationship Id="rId14" Type="http://schemas.openxmlformats.org/officeDocument/2006/relationships/image" Target="../media/image75.png"/><Relationship Id="rId22" Type="http://schemas.openxmlformats.org/officeDocument/2006/relationships/image" Target="../media/image110.png"/><Relationship Id="rId27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4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94.png"/><Relationship Id="rId4" Type="http://schemas.openxmlformats.org/officeDocument/2006/relationships/image" Target="../media/image34.jpe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5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37.emf"/><Relationship Id="rId18" Type="http://schemas.openxmlformats.org/officeDocument/2006/relationships/image" Target="../media/image490.png"/><Relationship Id="rId3" Type="http://schemas.openxmlformats.org/officeDocument/2006/relationships/image" Target="../media/image340.png"/><Relationship Id="rId7" Type="http://schemas.openxmlformats.org/officeDocument/2006/relationships/image" Target="../media/image35.emf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70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5" Type="http://schemas.openxmlformats.org/officeDocument/2006/relationships/image" Target="../media/image460.png"/><Relationship Id="rId10" Type="http://schemas.openxmlformats.org/officeDocument/2006/relationships/image" Target="../media/image410.png"/><Relationship Id="rId19" Type="http://schemas.openxmlformats.org/officeDocument/2006/relationships/image" Target="../media/image39.emf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33.emf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emf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0.png"/><Relationship Id="rId3" Type="http://schemas.openxmlformats.org/officeDocument/2006/relationships/image" Target="../media/image830.png"/><Relationship Id="rId7" Type="http://schemas.openxmlformats.org/officeDocument/2006/relationships/image" Target="../media/image870.png"/><Relationship Id="rId12" Type="http://schemas.openxmlformats.org/officeDocument/2006/relationships/image" Target="../media/image9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0.png"/><Relationship Id="rId11" Type="http://schemas.openxmlformats.org/officeDocument/2006/relationships/image" Target="../media/image910.png"/><Relationship Id="rId5" Type="http://schemas.openxmlformats.org/officeDocument/2006/relationships/image" Target="../media/image850.png"/><Relationship Id="rId10" Type="http://schemas.openxmlformats.org/officeDocument/2006/relationships/image" Target="../media/image900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13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5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137.png"/><Relationship Id="rId9" Type="http://schemas.openxmlformats.org/officeDocument/2006/relationships/image" Target="../media/image2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701.png"/><Relationship Id="rId3" Type="http://schemas.openxmlformats.org/officeDocument/2006/relationships/image" Target="../media/image600.png"/><Relationship Id="rId7" Type="http://schemas.openxmlformats.org/officeDocument/2006/relationships/image" Target="../media/image641.png"/><Relationship Id="rId12" Type="http://schemas.openxmlformats.org/officeDocument/2006/relationships/image" Target="../media/image6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11" Type="http://schemas.openxmlformats.org/officeDocument/2006/relationships/image" Target="../media/image681.png"/><Relationship Id="rId5" Type="http://schemas.openxmlformats.org/officeDocument/2006/relationships/image" Target="../media/image621.png"/><Relationship Id="rId15" Type="http://schemas.openxmlformats.org/officeDocument/2006/relationships/image" Target="../media/image720.png"/><Relationship Id="rId10" Type="http://schemas.openxmlformats.org/officeDocument/2006/relationships/image" Target="../media/image671.png"/><Relationship Id="rId4" Type="http://schemas.openxmlformats.org/officeDocument/2006/relationships/image" Target="../media/image612.png"/><Relationship Id="rId9" Type="http://schemas.openxmlformats.org/officeDocument/2006/relationships/image" Target="../media/image661.png"/><Relationship Id="rId14" Type="http://schemas.openxmlformats.org/officeDocument/2006/relationships/image" Target="../media/image7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138.tiff"/><Relationship Id="rId10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PHY2004: Electromagnetism and Optics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C0F2F4-9032-6645-8A1B-318E2856A55F}"/>
              </a:ext>
            </a:extLst>
          </p:cNvPr>
          <p:cNvSpPr txBox="1"/>
          <p:nvPr/>
        </p:nvSpPr>
        <p:spPr>
          <a:xfrm>
            <a:off x="1" y="1158077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Part 2: Optics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20D44-88BF-F241-8DBF-B9A266DEF99A}"/>
              </a:ext>
            </a:extLst>
          </p:cNvPr>
          <p:cNvSpPr txBox="1"/>
          <p:nvPr/>
        </p:nvSpPr>
        <p:spPr>
          <a:xfrm>
            <a:off x="-38238" y="2567226"/>
            <a:ext cx="91439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Dr.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Fumin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 Huang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skerville"/>
              <a:cs typeface="Baskerville"/>
            </a:endParaRPr>
          </a:p>
          <a:p>
            <a:pPr algn="ctr"/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f.huang@qub.ac.uk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96DC6-C9CA-A947-9142-FE65A15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Circular Polarisation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D5176A-F7C3-574F-BDC0-ADF7A1B8565C}"/>
              </a:ext>
            </a:extLst>
          </p:cNvPr>
          <p:cNvSpPr txBox="1"/>
          <p:nvPr/>
        </p:nvSpPr>
        <p:spPr>
          <a:xfrm>
            <a:off x="326915" y="873699"/>
            <a:ext cx="872082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n-lt"/>
              </a:rPr>
              <a:t>Circular polarisation</a:t>
            </a:r>
            <a:r>
              <a:rPr lang="en-US" sz="2000" i="1" dirty="0">
                <a:latin typeface="+mn-l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</a:t>
            </a:r>
            <a:r>
              <a:rPr lang="en-US" sz="1800" i="1" dirty="0">
                <a:latin typeface="+mn-lt"/>
              </a:rPr>
              <a:t>orientation</a:t>
            </a:r>
            <a:r>
              <a:rPr lang="en-US" sz="1800" dirty="0">
                <a:latin typeface="+mn-lt"/>
              </a:rPr>
              <a:t> of E-field</a:t>
            </a:r>
            <a:r>
              <a:rPr lang="en-US" sz="1800" i="1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rotates circularly with </a:t>
            </a:r>
            <a:r>
              <a:rPr lang="en-US" sz="1800" i="1" dirty="0">
                <a:latin typeface="+mn-lt"/>
              </a:rPr>
              <a:t>time</a:t>
            </a:r>
            <a:r>
              <a:rPr lang="en-US" sz="1800" dirty="0"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</a:t>
            </a:r>
            <a:r>
              <a:rPr lang="en-US" sz="1800" i="1" dirty="0">
                <a:latin typeface="+mn-lt"/>
              </a:rPr>
              <a:t>magnitude</a:t>
            </a:r>
            <a:r>
              <a:rPr lang="en-US" sz="1800" dirty="0">
                <a:latin typeface="+mn-lt"/>
              </a:rPr>
              <a:t> of the field remains constant.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D43FF-1090-7240-AC44-5902E7BDF800}"/>
              </a:ext>
            </a:extLst>
          </p:cNvPr>
          <p:cNvSpPr/>
          <p:nvPr/>
        </p:nvSpPr>
        <p:spPr>
          <a:xfrm>
            <a:off x="252775" y="2019981"/>
            <a:ext cx="8869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432FF"/>
                </a:solidFill>
                <a:latin typeface="+mn-lt"/>
              </a:rPr>
              <a:t>Right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Left-handed</a:t>
            </a:r>
            <a:r>
              <a:rPr lang="en-US" sz="1800" dirty="0">
                <a:latin typeface="+mn-lt"/>
              </a:rPr>
              <a:t> circular light: E-vector rotates </a:t>
            </a:r>
            <a:r>
              <a:rPr lang="en-US" sz="1800" dirty="0">
                <a:solidFill>
                  <a:srgbClr val="0432FF"/>
                </a:solidFill>
                <a:latin typeface="+mn-lt"/>
              </a:rPr>
              <a:t>clockwise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anticlockwise</a:t>
            </a:r>
            <a:r>
              <a:rPr lang="en-US" sz="1800" dirty="0">
                <a:latin typeface="+mn-lt"/>
              </a:rPr>
              <a:t> with time (viewed by the source).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20FB5-3267-514D-96A6-88810279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33" y="3590077"/>
            <a:ext cx="4321949" cy="24569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53359-8E1E-1A4F-BB99-B8E7A33A3DCB}"/>
              </a:ext>
            </a:extLst>
          </p:cNvPr>
          <p:cNvGrpSpPr/>
          <p:nvPr/>
        </p:nvGrpSpPr>
        <p:grpSpPr>
          <a:xfrm>
            <a:off x="425104" y="3171308"/>
            <a:ext cx="3111517" cy="3246263"/>
            <a:chOff x="425104" y="3171308"/>
            <a:chExt cx="3111517" cy="32462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CCF670-B5E9-DA4F-B5C0-204672F9F26A}"/>
                </a:ext>
              </a:extLst>
            </p:cNvPr>
            <p:cNvGrpSpPr/>
            <p:nvPr/>
          </p:nvGrpSpPr>
          <p:grpSpPr>
            <a:xfrm>
              <a:off x="425104" y="3171308"/>
              <a:ext cx="3111517" cy="3246263"/>
              <a:chOff x="70864" y="3656537"/>
              <a:chExt cx="3111517" cy="32462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74B19C7-D734-3A4A-8E86-DCDEE55B6F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654" y="4457782"/>
                <a:ext cx="1620000" cy="162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4BC4981-7A02-874D-828B-B9CAFD886819}"/>
                  </a:ext>
                </a:extLst>
              </p:cNvPr>
              <p:cNvGrpSpPr/>
              <p:nvPr/>
            </p:nvGrpSpPr>
            <p:grpSpPr>
              <a:xfrm>
                <a:off x="70864" y="3656537"/>
                <a:ext cx="3111517" cy="3246263"/>
                <a:chOff x="5189517" y="2157010"/>
                <a:chExt cx="3111517" cy="3246263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F9782A-ACDE-EF41-99A6-2E2B1DEEE0EC}"/>
                    </a:ext>
                  </a:extLst>
                </p:cNvPr>
                <p:cNvCxnSpPr/>
                <p:nvPr/>
              </p:nvCxnSpPr>
              <p:spPr bwMode="auto">
                <a:xfrm>
                  <a:off x="5189517" y="3871356"/>
                  <a:ext cx="306383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9B308C20-4D8E-6142-ABCE-7B4B986ACF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-5400000">
                  <a:off x="5187537" y="3871356"/>
                  <a:ext cx="306383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0593F9F5-7EF5-2F49-B047-720F7312B4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19454" y="3099460"/>
                  <a:ext cx="488868" cy="771896"/>
                </a:xfrm>
                <a:prstGeom prst="straightConnector1">
                  <a:avLst/>
                </a:prstGeom>
                <a:solidFill>
                  <a:schemeClr val="accent1"/>
                </a:solidFill>
                <a:ln w="412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7485DB7-C76F-B24D-99B0-560FEA6B4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51286" y="3871356"/>
                      <a:ext cx="2497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7485DB7-C76F-B24D-99B0-560FEA6B4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51286" y="3871356"/>
                      <a:ext cx="24974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3507E9E-9272-ED45-8292-1BED78D8AD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58781" y="2157010"/>
                      <a:ext cx="2537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3507E9E-9272-ED45-8292-1BED78D8AD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58781" y="2157010"/>
                      <a:ext cx="253723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545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B09EF3-F76A-0F45-8A8C-70D6DDC3C77B}"/>
                    </a:ext>
                  </a:extLst>
                </p:cNvPr>
                <p:cNvSpPr txBox="1"/>
                <p:nvPr/>
              </p:nvSpPr>
              <p:spPr>
                <a:xfrm>
                  <a:off x="7208322" y="2792911"/>
                  <a:ext cx="6976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latin typeface="+mn-lt"/>
                    </a:rPr>
                    <a:t>E(t)</a:t>
                  </a:r>
                </a:p>
              </p:txBody>
            </p:sp>
          </p:grp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4D085031-D376-974C-9851-E320C6CE2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935257">
                <a:off x="1131177" y="4308395"/>
                <a:ext cx="939246" cy="936000"/>
              </a:xfrm>
              <a:prstGeom prst="arc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922C13F-B85D-CC4E-9625-B81EA38DF11C}"/>
                </a:ext>
              </a:extLst>
            </p:cNvPr>
            <p:cNvSpPr>
              <a:spLocks noChangeAspect="1"/>
            </p:cNvSpPr>
            <p:nvPr/>
          </p:nvSpPr>
          <p:spPr bwMode="auto">
            <a:xfrm rot="18923328">
              <a:off x="1485431" y="4106306"/>
              <a:ext cx="939246" cy="936000"/>
            </a:xfrm>
            <a:prstGeom prst="arc">
              <a:avLst/>
            </a:prstGeom>
            <a:noFill/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A43B4C-DB8C-F54D-BBFD-0B57927BF761}"/>
                </a:ext>
              </a:extLst>
            </p:cNvPr>
            <p:cNvSpPr/>
            <p:nvPr/>
          </p:nvSpPr>
          <p:spPr>
            <a:xfrm>
              <a:off x="1174980" y="3473632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Left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959C48-0408-6144-A369-42FBCAE8ED58}"/>
                </a:ext>
              </a:extLst>
            </p:cNvPr>
            <p:cNvSpPr/>
            <p:nvPr/>
          </p:nvSpPr>
          <p:spPr>
            <a:xfrm>
              <a:off x="1265617" y="4282431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432FF"/>
                  </a:solidFill>
                  <a:latin typeface="+mn-lt"/>
                </a:rPr>
                <a:t>Right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DD10D5-58D8-2747-BA8A-CA43C6360BDE}"/>
              </a:ext>
            </a:extLst>
          </p:cNvPr>
          <p:cNvSpPr txBox="1"/>
          <p:nvPr/>
        </p:nvSpPr>
        <p:spPr>
          <a:xfrm>
            <a:off x="4286995" y="6060772"/>
            <a:ext cx="369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Right-handed circular polarisation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D7A8F-6E03-E442-92FB-4701191579D6}"/>
              </a:ext>
            </a:extLst>
          </p:cNvPr>
          <p:cNvSpPr txBox="1"/>
          <p:nvPr/>
        </p:nvSpPr>
        <p:spPr>
          <a:xfrm>
            <a:off x="7914173" y="55991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Receiver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45CDCB-58C0-2F48-B36C-78CCDBC9A2D7}"/>
              </a:ext>
            </a:extLst>
          </p:cNvPr>
          <p:cNvSpPr txBox="1"/>
          <p:nvPr/>
        </p:nvSpPr>
        <p:spPr>
          <a:xfrm>
            <a:off x="4195281" y="2547540"/>
            <a:ext cx="446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From the Receiver’s view, the tip of the E-vector of right-handed circular polarisation forms a shape like a right-handed screw. 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656F261-31A6-2E4D-A157-2FDCAE26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Elliptic Polarisation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D5176A-F7C3-574F-BDC0-ADF7A1B8565C}"/>
              </a:ext>
            </a:extLst>
          </p:cNvPr>
          <p:cNvSpPr txBox="1"/>
          <p:nvPr/>
        </p:nvSpPr>
        <p:spPr>
          <a:xfrm>
            <a:off x="326915" y="873699"/>
            <a:ext cx="8720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n-lt"/>
              </a:rPr>
              <a:t>Elliptic polarisation</a:t>
            </a:r>
            <a:r>
              <a:rPr lang="en-US" sz="1800" dirty="0">
                <a:latin typeface="+mn-lt"/>
              </a:rPr>
              <a:t>: in the general case, the tip of E-field moves along an ellipse.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1F7163-0EE7-FE46-A91C-1ACF1A37E352}"/>
              </a:ext>
            </a:extLst>
          </p:cNvPr>
          <p:cNvGrpSpPr/>
          <p:nvPr/>
        </p:nvGrpSpPr>
        <p:grpSpPr>
          <a:xfrm>
            <a:off x="3693457" y="1931152"/>
            <a:ext cx="5165258" cy="3638868"/>
            <a:chOff x="3693457" y="1931152"/>
            <a:chExt cx="5165258" cy="36388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C5B49D-E41C-1848-8CE7-F78A56AAF872}"/>
                </a:ext>
              </a:extLst>
            </p:cNvPr>
            <p:cNvSpPr txBox="1"/>
            <p:nvPr/>
          </p:nvSpPr>
          <p:spPr>
            <a:xfrm>
              <a:off x="4047096" y="1931152"/>
              <a:ext cx="45730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Linear polarisation and circular polarisation are the special cases of elliptic polarisation (as line and circle are special shapes of ellipse)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9C8F0C3-C7BC-EC42-8DC6-D60B0E00E5AA}"/>
                </a:ext>
              </a:extLst>
            </p:cNvPr>
            <p:cNvGrpSpPr/>
            <p:nvPr/>
          </p:nvGrpSpPr>
          <p:grpSpPr>
            <a:xfrm>
              <a:off x="3693457" y="3289591"/>
              <a:ext cx="2626324" cy="2233278"/>
              <a:chOff x="5189517" y="2157010"/>
              <a:chExt cx="3162503" cy="3246263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0B49930-1BE2-E245-A35C-58D6E867E04B}"/>
                  </a:ext>
                </a:extLst>
              </p:cNvPr>
              <p:cNvCxnSpPr/>
              <p:nvPr/>
            </p:nvCxnSpPr>
            <p:spPr bwMode="auto">
              <a:xfrm>
                <a:off x="5189517" y="3871356"/>
                <a:ext cx="306383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2649D20-9840-2948-82A3-8050640135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5400000">
                <a:off x="5187537" y="3871356"/>
                <a:ext cx="306383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1986517-248A-724D-ABD6-FDCD006996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231450" y="3099461"/>
                <a:ext cx="976872" cy="149996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6783149-DB95-324A-B5E1-2FB2AE7BDB56}"/>
                      </a:ext>
                    </a:extLst>
                  </p:cNvPr>
                  <p:cNvSpPr txBox="1"/>
                  <p:nvPr/>
                </p:nvSpPr>
                <p:spPr>
                  <a:xfrm>
                    <a:off x="8051286" y="3871356"/>
                    <a:ext cx="300734" cy="5368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6783149-DB95-324A-B5E1-2FB2AE7BD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1286" y="3871356"/>
                    <a:ext cx="300734" cy="5368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EC494D5-A572-A04A-B3FC-396023C342CC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781" y="2157010"/>
                    <a:ext cx="305522" cy="5368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EC494D5-A572-A04A-B3FC-396023C34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781" y="2157010"/>
                    <a:ext cx="305522" cy="53685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524"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4EA391-BA55-FD46-BC7D-C7A912035F4B}"/>
                  </a:ext>
                </a:extLst>
              </p:cNvPr>
              <p:cNvSpPr txBox="1"/>
              <p:nvPr/>
            </p:nvSpPr>
            <p:spPr>
              <a:xfrm>
                <a:off x="7208323" y="2792911"/>
                <a:ext cx="840052" cy="6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+mn-lt"/>
                  </a:rPr>
                  <a:t>E(t)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971A98A-35AD-7E41-AC44-E0C94B7E9E9F}"/>
                </a:ext>
              </a:extLst>
            </p:cNvPr>
            <p:cNvGrpSpPr/>
            <p:nvPr/>
          </p:nvGrpSpPr>
          <p:grpSpPr>
            <a:xfrm>
              <a:off x="6469831" y="3197660"/>
              <a:ext cx="2388884" cy="2372360"/>
              <a:chOff x="4774827" y="3656537"/>
              <a:chExt cx="3195883" cy="3246263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14FF70D4-69C8-1946-893D-8D19339978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923328">
                <a:off x="5824879" y="4584045"/>
                <a:ext cx="939246" cy="936000"/>
              </a:xfrm>
              <a:prstGeom prst="arc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CE28F82-834F-5846-982D-E0253ABF10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2617" y="4457782"/>
                <a:ext cx="1620000" cy="162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D69E9AA-5D56-AF4D-BE3F-A0A72B7FEDF2}"/>
                  </a:ext>
                </a:extLst>
              </p:cNvPr>
              <p:cNvGrpSpPr/>
              <p:nvPr/>
            </p:nvGrpSpPr>
            <p:grpSpPr>
              <a:xfrm>
                <a:off x="4774827" y="3656537"/>
                <a:ext cx="3195883" cy="3246263"/>
                <a:chOff x="5189517" y="2157010"/>
                <a:chExt cx="3195883" cy="3246263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0077EC25-F18F-AC48-98CE-5D3279544166}"/>
                    </a:ext>
                  </a:extLst>
                </p:cNvPr>
                <p:cNvCxnSpPr/>
                <p:nvPr/>
              </p:nvCxnSpPr>
              <p:spPr bwMode="auto">
                <a:xfrm>
                  <a:off x="5189517" y="3871356"/>
                  <a:ext cx="306383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03B83D0-E184-5F43-ADE4-A941F078D28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-5400000">
                  <a:off x="5187537" y="3871356"/>
                  <a:ext cx="306383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AA34B42-7DD4-4644-9F55-641481C246A6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19454" y="3099460"/>
                  <a:ext cx="488868" cy="771896"/>
                </a:xfrm>
                <a:prstGeom prst="straightConnector1">
                  <a:avLst/>
                </a:prstGeom>
                <a:solidFill>
                  <a:schemeClr val="accent1"/>
                </a:solidFill>
                <a:ln w="412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08199065-9689-714E-85B8-5FB28C2FDA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51285" y="3871356"/>
                      <a:ext cx="334115" cy="50538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08199065-9689-714E-85B8-5FB28C2FDA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51285" y="3871356"/>
                      <a:ext cx="334115" cy="5053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C588D7-F4F5-3942-B89F-8477E08202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58781" y="2157010"/>
                      <a:ext cx="339434" cy="50538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C588D7-F4F5-3942-B89F-8477E08202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58781" y="2157010"/>
                      <a:ext cx="339434" cy="50538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762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BB3F1EB-BA5E-4046-91D9-DBF3893C6B32}"/>
                    </a:ext>
                  </a:extLst>
                </p:cNvPr>
                <p:cNvSpPr txBox="1"/>
                <p:nvPr/>
              </p:nvSpPr>
              <p:spPr>
                <a:xfrm>
                  <a:off x="7208321" y="2792911"/>
                  <a:ext cx="933295" cy="6317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latin typeface="+mn-lt"/>
                    </a:rPr>
                    <a:t>E(t)</a:t>
                  </a: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5C2A54-460F-204C-8458-49AF3E05D5F9}"/>
              </a:ext>
            </a:extLst>
          </p:cNvPr>
          <p:cNvGrpSpPr/>
          <p:nvPr/>
        </p:nvGrpSpPr>
        <p:grpSpPr>
          <a:xfrm>
            <a:off x="121213" y="1424337"/>
            <a:ext cx="3915978" cy="3915978"/>
            <a:chOff x="121213" y="1424337"/>
            <a:chExt cx="3915978" cy="39159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FCB015-8FBB-A84A-B1B0-154EEF2A8F40}"/>
                </a:ext>
              </a:extLst>
            </p:cNvPr>
            <p:cNvGrpSpPr/>
            <p:nvPr/>
          </p:nvGrpSpPr>
          <p:grpSpPr>
            <a:xfrm>
              <a:off x="121213" y="1424337"/>
              <a:ext cx="3915978" cy="3915978"/>
              <a:chOff x="218564" y="2179227"/>
              <a:chExt cx="3915978" cy="391597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0DD2650-06E4-6044-856F-2377ACB53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564" y="2179227"/>
                <a:ext cx="3915978" cy="3915978"/>
              </a:xfrm>
              <a:prstGeom prst="rect">
                <a:avLst/>
              </a:prstGeom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1031461-180B-594F-850C-D2849DA253B9}"/>
                  </a:ext>
                </a:extLst>
              </p:cNvPr>
              <p:cNvCxnSpPr/>
              <p:nvPr/>
            </p:nvCxnSpPr>
            <p:spPr bwMode="auto">
              <a:xfrm flipV="1">
                <a:off x="2042930" y="3348185"/>
                <a:ext cx="522515" cy="90624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35D67E5-F815-FF42-BE57-8C50516903E2}"/>
                      </a:ext>
                    </a:extLst>
                  </p:cNvPr>
                  <p:cNvSpPr/>
                  <p:nvPr/>
                </p:nvSpPr>
                <p:spPr>
                  <a:xfrm>
                    <a:off x="2287955" y="2911680"/>
                    <a:ext cx="81682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b="1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ctrlPr>
                                <a:rPr lang="en-GB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35D67E5-F815-FF42-BE57-8C50516903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7955" y="2911680"/>
                    <a:ext cx="81682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281C9DB-0C90-A843-A227-A7D99CBA05ED}"/>
                  </a:ext>
                </a:extLst>
              </p:cNvPr>
              <p:cNvCxnSpPr/>
              <p:nvPr/>
            </p:nvCxnSpPr>
            <p:spPr bwMode="auto">
              <a:xfrm>
                <a:off x="2024868" y="3363194"/>
                <a:ext cx="45126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EF02583-653E-F745-933C-B25113E54C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5445" y="3367482"/>
                <a:ext cx="0" cy="88695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B5F381F-7763-4D4B-B7A4-46899A3427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19179" y="3324742"/>
                <a:ext cx="0" cy="90439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9E7ED2D-DDBC-6348-85BC-B22FE9BD61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64701" y="4254432"/>
                <a:ext cx="54102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663F657-4CE3-DB43-962A-0F6154CA1EBC}"/>
                      </a:ext>
                    </a:extLst>
                  </p:cNvPr>
                  <p:cNvSpPr/>
                  <p:nvPr/>
                </p:nvSpPr>
                <p:spPr>
                  <a:xfrm>
                    <a:off x="2476757" y="4254432"/>
                    <a:ext cx="9337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663F657-4CE3-DB43-962A-0F6154CA1E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6757" y="4254432"/>
                    <a:ext cx="93378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567F05A-7620-EA42-8C3E-D4B0AC0ADC85}"/>
                      </a:ext>
                    </a:extLst>
                  </p:cNvPr>
                  <p:cNvSpPr/>
                  <p:nvPr/>
                </p:nvSpPr>
                <p:spPr>
                  <a:xfrm>
                    <a:off x="1134830" y="3118379"/>
                    <a:ext cx="940194" cy="4956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567F05A-7620-EA42-8C3E-D4B0AC0ADC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30" y="3118379"/>
                    <a:ext cx="940194" cy="49564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887863-6152-AC47-87D9-0C2EF0453AB7}"/>
                </a:ext>
              </a:extLst>
            </p:cNvPr>
            <p:cNvSpPr/>
            <p:nvPr/>
          </p:nvSpPr>
          <p:spPr>
            <a:xfrm>
              <a:off x="1097231" y="1637862"/>
              <a:ext cx="695474" cy="57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AD18D33-67A9-0442-B837-06179F207827}"/>
                </a:ext>
              </a:extLst>
            </p:cNvPr>
            <p:cNvSpPr/>
            <p:nvPr/>
          </p:nvSpPr>
          <p:spPr>
            <a:xfrm>
              <a:off x="3258217" y="3657578"/>
              <a:ext cx="695474" cy="57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27150D-4A39-3546-9682-9C1EFF7B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Ellipse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1826FF-B686-AF45-85CC-DE2529170A7C}"/>
                  </a:ext>
                </a:extLst>
              </p:cNvPr>
              <p:cNvSpPr/>
              <p:nvPr/>
            </p:nvSpPr>
            <p:spPr>
              <a:xfrm>
                <a:off x="683604" y="5004742"/>
                <a:ext cx="2474524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GB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1826FF-B686-AF45-85CC-DE2529170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4" y="5004742"/>
                <a:ext cx="2474524" cy="394852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ED4661-853E-844A-9B68-60937BABAC34}"/>
                  </a:ext>
                </a:extLst>
              </p:cNvPr>
              <p:cNvSpPr/>
              <p:nvPr/>
            </p:nvSpPr>
            <p:spPr>
              <a:xfrm>
                <a:off x="5022667" y="1054854"/>
                <a:ext cx="3248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ED4661-853E-844A-9B68-60937BABA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67" y="1054854"/>
                <a:ext cx="32483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33246D6-E434-3E41-AC97-D1484DD2A5AF}"/>
                  </a:ext>
                </a:extLst>
              </p:cNvPr>
              <p:cNvSpPr/>
              <p:nvPr/>
            </p:nvSpPr>
            <p:spPr>
              <a:xfrm>
                <a:off x="5027319" y="1666386"/>
                <a:ext cx="3272050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33246D6-E434-3E41-AC97-D1484DD2A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319" y="1666386"/>
                <a:ext cx="3272050" cy="41447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932BBF2-CEFF-F243-A16B-B874F3A1C528}"/>
              </a:ext>
            </a:extLst>
          </p:cNvPr>
          <p:cNvGrpSpPr/>
          <p:nvPr/>
        </p:nvGrpSpPr>
        <p:grpSpPr>
          <a:xfrm>
            <a:off x="138224" y="919185"/>
            <a:ext cx="3915978" cy="3915978"/>
            <a:chOff x="121213" y="1424337"/>
            <a:chExt cx="3915978" cy="391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47C44B7-AB63-6840-9BE5-7071F396DB39}"/>
                </a:ext>
              </a:extLst>
            </p:cNvPr>
            <p:cNvGrpSpPr/>
            <p:nvPr/>
          </p:nvGrpSpPr>
          <p:grpSpPr>
            <a:xfrm>
              <a:off x="121213" y="1424337"/>
              <a:ext cx="3915978" cy="3915978"/>
              <a:chOff x="218564" y="2179227"/>
              <a:chExt cx="3915978" cy="391597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1DCCFC6-EFC0-9944-ABEF-B10AFD3A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564" y="2179227"/>
                <a:ext cx="3915978" cy="3915978"/>
              </a:xfrm>
              <a:prstGeom prst="rect">
                <a:avLst/>
              </a:prstGeom>
            </p:spPr>
          </p:pic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D95A55A-57BF-344F-ABA8-92B20202EB00}"/>
                  </a:ext>
                </a:extLst>
              </p:cNvPr>
              <p:cNvCxnSpPr/>
              <p:nvPr/>
            </p:nvCxnSpPr>
            <p:spPr bwMode="auto">
              <a:xfrm flipV="1">
                <a:off x="2042930" y="3348185"/>
                <a:ext cx="522515" cy="90624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AB5AD6BD-FE4F-C64F-9C74-314DDCF68412}"/>
                      </a:ext>
                    </a:extLst>
                  </p:cNvPr>
                  <p:cNvSpPr/>
                  <p:nvPr/>
                </p:nvSpPr>
                <p:spPr>
                  <a:xfrm>
                    <a:off x="2287955" y="2911680"/>
                    <a:ext cx="81682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b="1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ctrlPr>
                                <a:rPr lang="en-GB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AB5AD6BD-FE4F-C64F-9C74-314DDCF684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7955" y="2911680"/>
                    <a:ext cx="81682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4115F10-BB46-1D42-870E-D8FAD798C19F}"/>
                  </a:ext>
                </a:extLst>
              </p:cNvPr>
              <p:cNvCxnSpPr/>
              <p:nvPr/>
            </p:nvCxnSpPr>
            <p:spPr bwMode="auto">
              <a:xfrm>
                <a:off x="2024868" y="3363194"/>
                <a:ext cx="45126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7DB5027-2BCA-E74B-90AA-A94734B6E14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5445" y="3367482"/>
                <a:ext cx="0" cy="88695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84325CC-462F-7F47-BD88-E52AF4C096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19179" y="3324742"/>
                <a:ext cx="0" cy="90439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8186768-864A-2F45-B9A1-F92E500A97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64701" y="4254432"/>
                <a:ext cx="54102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E2C3FB06-BE2B-B741-B818-577956F78E03}"/>
                      </a:ext>
                    </a:extLst>
                  </p:cNvPr>
                  <p:cNvSpPr/>
                  <p:nvPr/>
                </p:nvSpPr>
                <p:spPr>
                  <a:xfrm>
                    <a:off x="2476757" y="4254432"/>
                    <a:ext cx="9337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E2C3FB06-BE2B-B741-B818-577956F78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6757" y="4254432"/>
                    <a:ext cx="93378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ACFE805-8A9E-BC4E-B0B4-00C47E36F54D}"/>
                      </a:ext>
                    </a:extLst>
                  </p:cNvPr>
                  <p:cNvSpPr/>
                  <p:nvPr/>
                </p:nvSpPr>
                <p:spPr>
                  <a:xfrm>
                    <a:off x="1134830" y="3118379"/>
                    <a:ext cx="940194" cy="4956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ACFE805-8A9E-BC4E-B0B4-00C47E36F5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30" y="3118379"/>
                    <a:ext cx="940194" cy="49564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F6C353-13DF-A245-BBC5-157EA9A3DBBA}"/>
                </a:ext>
              </a:extLst>
            </p:cNvPr>
            <p:cNvSpPr/>
            <p:nvPr/>
          </p:nvSpPr>
          <p:spPr>
            <a:xfrm>
              <a:off x="1097231" y="1637862"/>
              <a:ext cx="695474" cy="57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B40044-56DE-4242-A4E1-C1E2AE033285}"/>
                </a:ext>
              </a:extLst>
            </p:cNvPr>
            <p:cNvSpPr/>
            <p:nvPr/>
          </p:nvSpPr>
          <p:spPr>
            <a:xfrm>
              <a:off x="3258217" y="3657578"/>
              <a:ext cx="695474" cy="57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209AE94D-3430-8345-A5DA-B387E797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0B4F36-033D-D646-9936-50D62A0A3A8F}"/>
              </a:ext>
            </a:extLst>
          </p:cNvPr>
          <p:cNvSpPr txBox="1"/>
          <p:nvPr/>
        </p:nvSpPr>
        <p:spPr>
          <a:xfrm>
            <a:off x="5530780" y="2378447"/>
            <a:ext cx="120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magnitude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902371C-EE07-5244-B619-062944C7EF09}"/>
              </a:ext>
            </a:extLst>
          </p:cNvPr>
          <p:cNvCxnSpPr/>
          <p:nvPr/>
        </p:nvCxnSpPr>
        <p:spPr bwMode="auto">
          <a:xfrm>
            <a:off x="6147355" y="2063718"/>
            <a:ext cx="0" cy="3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CC59D2-FDE5-E54A-B072-27BCDCFE2C7A}"/>
              </a:ext>
            </a:extLst>
          </p:cNvPr>
          <p:cNvCxnSpPr/>
          <p:nvPr/>
        </p:nvCxnSpPr>
        <p:spPr bwMode="auto">
          <a:xfrm>
            <a:off x="7891049" y="2063718"/>
            <a:ext cx="0" cy="3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19C5D29-E2C6-4F4A-A57B-8063384B8A2D}"/>
              </a:ext>
            </a:extLst>
          </p:cNvPr>
          <p:cNvSpPr/>
          <p:nvPr/>
        </p:nvSpPr>
        <p:spPr>
          <a:xfrm>
            <a:off x="7566002" y="2370528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phase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7A7D62-6A07-B94F-B74B-C6CA74FA4C50}"/>
              </a:ext>
            </a:extLst>
          </p:cNvPr>
          <p:cNvGrpSpPr/>
          <p:nvPr/>
        </p:nvGrpSpPr>
        <p:grpSpPr>
          <a:xfrm>
            <a:off x="4572000" y="2976642"/>
            <a:ext cx="4114716" cy="2456914"/>
            <a:chOff x="4572000" y="2976642"/>
            <a:chExt cx="4114716" cy="2456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7D8280-849D-F64C-BC40-922AABB65E54}"/>
                    </a:ext>
                  </a:extLst>
                </p:cNvPr>
                <p:cNvSpPr txBox="1"/>
                <p:nvPr/>
              </p:nvSpPr>
              <p:spPr>
                <a:xfrm>
                  <a:off x="4572000" y="4689698"/>
                  <a:ext cx="4114716" cy="743858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7D8280-849D-F64C-BC40-922AABB65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689698"/>
                  <a:ext cx="4114716" cy="743858"/>
                </a:xfrm>
                <a:prstGeom prst="rect">
                  <a:avLst/>
                </a:prstGeom>
                <a:blipFill>
                  <a:blip r:embed="rId10"/>
                  <a:stretch>
                    <a:fillRect l="-1235" r="-1852" b="-11864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006014-49DD-E240-B972-699E0AD42D7B}"/>
                </a:ext>
              </a:extLst>
            </p:cNvPr>
            <p:cNvSpPr txBox="1"/>
            <p:nvPr/>
          </p:nvSpPr>
          <p:spPr>
            <a:xfrm>
              <a:off x="6687153" y="2976642"/>
              <a:ext cx="1879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Phase difference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769700-E9D6-3242-9CAC-2FA251B9C0EC}"/>
                </a:ext>
              </a:extLst>
            </p:cNvPr>
            <p:cNvSpPr txBox="1"/>
            <p:nvPr/>
          </p:nvSpPr>
          <p:spPr>
            <a:xfrm>
              <a:off x="5433392" y="4022777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Ellipse Equation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9266197-0726-3A45-8005-F30AB00FE04C}"/>
                  </a:ext>
                </a:extLst>
              </p:cNvPr>
              <p:cNvSpPr/>
              <p:nvPr/>
            </p:nvSpPr>
            <p:spPr>
              <a:xfrm>
                <a:off x="5177794" y="2975924"/>
                <a:ext cx="1558632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9266197-0726-3A45-8005-F30AB00FE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794" y="2975924"/>
                <a:ext cx="1558632" cy="424283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7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Linear Polarisation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2" y="7200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B877D85-C95B-E242-9B1E-4392D8C1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2C1243-18AD-C84C-B986-2A595C28C079}"/>
                  </a:ext>
                </a:extLst>
              </p:cNvPr>
              <p:cNvSpPr txBox="1"/>
              <p:nvPr/>
            </p:nvSpPr>
            <p:spPr>
              <a:xfrm>
                <a:off x="629396" y="816986"/>
                <a:ext cx="3705117" cy="66960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2C1243-18AD-C84C-B986-2A595C28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96" y="816986"/>
                <a:ext cx="3705117" cy="669607"/>
              </a:xfrm>
              <a:prstGeom prst="rect">
                <a:avLst/>
              </a:prstGeom>
              <a:blipFill>
                <a:blip r:embed="rId3"/>
                <a:stretch>
                  <a:fillRect l="-683" r="-1706" b="-7407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FC6D04F-F52F-A14D-9E27-32E56D33EDB3}"/>
              </a:ext>
            </a:extLst>
          </p:cNvPr>
          <p:cNvGrpSpPr/>
          <p:nvPr/>
        </p:nvGrpSpPr>
        <p:grpSpPr>
          <a:xfrm>
            <a:off x="1986546" y="4080278"/>
            <a:ext cx="2750254" cy="2563665"/>
            <a:chOff x="864012" y="3924048"/>
            <a:chExt cx="2750254" cy="25636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FDCF23E-C062-7142-B740-B92D07242BD7}"/>
                </a:ext>
              </a:extLst>
            </p:cNvPr>
            <p:cNvGrpSpPr/>
            <p:nvPr/>
          </p:nvGrpSpPr>
          <p:grpSpPr>
            <a:xfrm>
              <a:off x="864012" y="4008005"/>
              <a:ext cx="2632337" cy="2479708"/>
              <a:chOff x="1292550" y="4046544"/>
              <a:chExt cx="1565065" cy="138373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2ACE69-62A2-EB4C-82EC-78C8D78DBC2F}"/>
                  </a:ext>
                </a:extLst>
              </p:cNvPr>
              <p:cNvCxnSpPr/>
              <p:nvPr/>
            </p:nvCxnSpPr>
            <p:spPr bwMode="auto">
              <a:xfrm flipV="1">
                <a:off x="1875962" y="4544069"/>
                <a:ext cx="0" cy="421106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A2D13C4-FFFE-0A40-850F-2C198A4776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2037962" y="4829245"/>
                <a:ext cx="0" cy="324000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670283F-5D00-504D-AF46-7BABFABFA79C}"/>
                      </a:ext>
                    </a:extLst>
                  </p:cNvPr>
                  <p:cNvSpPr/>
                  <p:nvPr/>
                </p:nvSpPr>
                <p:spPr>
                  <a:xfrm>
                    <a:off x="1965772" y="5014797"/>
                    <a:ext cx="7368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670283F-5D00-504D-AF46-7BABFABFA7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5772" y="5014797"/>
                    <a:ext cx="73686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9DE25C-8A41-F642-985C-A0617E416560}"/>
                      </a:ext>
                    </a:extLst>
                  </p:cNvPr>
                  <p:cNvSpPr/>
                  <p:nvPr/>
                </p:nvSpPr>
                <p:spPr>
                  <a:xfrm>
                    <a:off x="1292550" y="4470479"/>
                    <a:ext cx="740074" cy="3948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F9DE25C-8A41-F642-985C-A0617E4165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2550" y="4470479"/>
                    <a:ext cx="740074" cy="3948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1366E3E-BA92-BA48-8D1A-5BDE3D630665}"/>
                  </a:ext>
                </a:extLst>
              </p:cNvPr>
              <p:cNvCxnSpPr/>
              <p:nvPr/>
            </p:nvCxnSpPr>
            <p:spPr bwMode="auto">
              <a:xfrm flipV="1">
                <a:off x="1875962" y="4046544"/>
                <a:ext cx="0" cy="138373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D71AD46-D8B7-3C42-BF5B-52FDD54B140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340442" y="4990733"/>
                <a:ext cx="151717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E162B15-E0C3-814E-B3A2-A34CBD6D0825}"/>
                  </a:ext>
                </a:extLst>
              </p:cNvPr>
              <p:cNvCxnSpPr/>
              <p:nvPr/>
            </p:nvCxnSpPr>
            <p:spPr bwMode="auto">
              <a:xfrm flipV="1">
                <a:off x="1875962" y="4568133"/>
                <a:ext cx="282457" cy="420480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DF885531-5A6E-C641-9074-C879DDF84A38}"/>
                      </a:ext>
                    </a:extLst>
                  </p:cNvPr>
                  <p:cNvSpPr/>
                  <p:nvPr/>
                </p:nvSpPr>
                <p:spPr>
                  <a:xfrm>
                    <a:off x="1984490" y="4407152"/>
                    <a:ext cx="6808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ctrlPr>
                                <a:rPr lang="en-GB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 i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oMath>
                      </m:oMathPara>
                    </a14:m>
                    <a:endParaRPr lang="en-US" sz="1800" b="1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DF885531-5A6E-C641-9074-C879DDF84A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4490" y="4407152"/>
                    <a:ext cx="68082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504A0D-332B-2548-9809-EA0AE329E4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18763" y="4967133"/>
              <a:ext cx="305996" cy="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35F9DC-138A-414A-B3F5-412583969A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13933" y="5042003"/>
              <a:ext cx="0" cy="612224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5E222D-88E9-3841-BD0F-6B1A3585DCAA}"/>
                </a:ext>
              </a:extLst>
            </p:cNvPr>
            <p:cNvSpPr txBox="1"/>
            <p:nvPr/>
          </p:nvSpPr>
          <p:spPr>
            <a:xfrm>
              <a:off x="1860357" y="39240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13D4F8-47F8-1B46-AB63-2EB767D69D65}"/>
                </a:ext>
              </a:extLst>
            </p:cNvPr>
            <p:cNvSpPr txBox="1"/>
            <p:nvPr/>
          </p:nvSpPr>
          <p:spPr>
            <a:xfrm>
              <a:off x="3262888" y="572501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X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11434CE-41F8-9349-820A-70C573FB06B1}"/>
              </a:ext>
            </a:extLst>
          </p:cNvPr>
          <p:cNvSpPr txBox="1"/>
          <p:nvPr/>
        </p:nvSpPr>
        <p:spPr>
          <a:xfrm>
            <a:off x="626089" y="1867174"/>
            <a:ext cx="19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1. Ordinary cases: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A0345D3-0B7C-364E-9CB8-AAC05F774A5E}"/>
                  </a:ext>
                </a:extLst>
              </p:cNvPr>
              <p:cNvSpPr/>
              <p:nvPr/>
            </p:nvSpPr>
            <p:spPr>
              <a:xfrm>
                <a:off x="2452849" y="2263275"/>
                <a:ext cx="5082417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GB" sz="1800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acc>
                      <m:accPr>
                        <m:chr m:val="̂"/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GB" sz="1800" b="1" dirty="0"/>
                  <a:t>, </a:t>
                </a:r>
                <a:r>
                  <a:rPr lang="en-GB" sz="1800" dirty="0"/>
                  <a:t>Linear</a:t>
                </a:r>
                <a:r>
                  <a:rPr lang="en-GB" sz="1800" b="1" dirty="0"/>
                  <a:t> </a:t>
                </a:r>
                <a:r>
                  <a:rPr lang="en-US" sz="1800" dirty="0"/>
                  <a:t>vertical polarisation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A0345D3-0B7C-364E-9CB8-AAC05F77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49" y="2263275"/>
                <a:ext cx="5082417" cy="394852"/>
              </a:xfrm>
              <a:prstGeom prst="rect">
                <a:avLst/>
              </a:prstGeom>
              <a:blipFill>
                <a:blip r:embed="rId7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C95A98-DED1-D345-AB5C-CCB1A562F47D}"/>
                  </a:ext>
                </a:extLst>
              </p:cNvPr>
              <p:cNvSpPr/>
              <p:nvPr/>
            </p:nvSpPr>
            <p:spPr>
              <a:xfrm>
                <a:off x="2434276" y="1867296"/>
                <a:ext cx="5279843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GB" sz="1800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acc>
                      <m:accPr>
                        <m:chr m:val="̂"/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GB" sz="1800" b="1" dirty="0"/>
                  <a:t>, </a:t>
                </a:r>
                <a:r>
                  <a:rPr lang="en-US" sz="1800" dirty="0"/>
                  <a:t>Linear horizontal polarisation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C95A98-DED1-D345-AB5C-CCB1A562F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76" y="1867296"/>
                <a:ext cx="5279843" cy="391261"/>
              </a:xfrm>
              <a:prstGeom prst="rect">
                <a:avLst/>
              </a:prstGeom>
              <a:blipFill>
                <a:blip r:embed="rId8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93EC02E1-CF7F-EF4A-B1FE-E94E41167831}"/>
              </a:ext>
            </a:extLst>
          </p:cNvPr>
          <p:cNvSpPr txBox="1"/>
          <p:nvPr/>
        </p:nvSpPr>
        <p:spPr>
          <a:xfrm>
            <a:off x="2097142" y="22227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CAF23-9419-E64B-9AB7-D78DEA84810E}"/>
              </a:ext>
            </a:extLst>
          </p:cNvPr>
          <p:cNvSpPr txBox="1"/>
          <p:nvPr/>
        </p:nvSpPr>
        <p:spPr>
          <a:xfrm>
            <a:off x="4394194" y="98888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What are the conditions of linear polarisation?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AAEBDF-6317-AD46-9EF4-3218E1856FAC}"/>
              </a:ext>
            </a:extLst>
          </p:cNvPr>
          <p:cNvGrpSpPr/>
          <p:nvPr/>
        </p:nvGrpSpPr>
        <p:grpSpPr>
          <a:xfrm>
            <a:off x="661715" y="3063668"/>
            <a:ext cx="1742913" cy="731290"/>
            <a:chOff x="921823" y="3062963"/>
            <a:chExt cx="1742913" cy="731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A47091D-3F5E-714B-BDFA-B51E147126B7}"/>
                    </a:ext>
                  </a:extLst>
                </p:cNvPr>
                <p:cNvSpPr/>
                <p:nvPr/>
              </p:nvSpPr>
              <p:spPr>
                <a:xfrm>
                  <a:off x="921823" y="3209591"/>
                  <a:ext cx="4667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1800" b="0" dirty="0">
                      <a:latin typeface="+mn-lt"/>
                      <a:ea typeface="Cambria Math" panose="02040503050406030204" pitchFamily="18" charset="0"/>
                    </a:rPr>
                    <a:t>2. </a:t>
                  </a:r>
                  <a14:m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A47091D-3F5E-714B-BDFA-B51E14712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23" y="3209591"/>
                  <a:ext cx="46679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811" t="-6667" r="-5405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724AD0-DF72-0144-9644-ACF43241BE9E}"/>
                    </a:ext>
                  </a:extLst>
                </p:cNvPr>
                <p:cNvSpPr/>
                <p:nvPr/>
              </p:nvSpPr>
              <p:spPr>
                <a:xfrm>
                  <a:off x="1172789" y="3062963"/>
                  <a:ext cx="1491947" cy="7312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  <m:r>
                          <a:rPr lang="en-GB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const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724AD0-DF72-0144-9644-ACF43241B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2789" y="3062963"/>
                  <a:ext cx="1491947" cy="731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774F5E-FD29-5C4B-9AD3-7F4FBC569F81}"/>
                  </a:ext>
                </a:extLst>
              </p:cNvPr>
              <p:cNvSpPr txBox="1"/>
              <p:nvPr/>
            </p:nvSpPr>
            <p:spPr>
              <a:xfrm>
                <a:off x="2404628" y="3243369"/>
                <a:ext cx="4200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This can be achieved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774F5E-FD29-5C4B-9AD3-7F4FBC56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628" y="3243369"/>
                <a:ext cx="4200702" cy="400110"/>
              </a:xfrm>
              <a:prstGeom prst="rect">
                <a:avLst/>
              </a:prstGeom>
              <a:blipFill>
                <a:blip r:embed="rId11"/>
                <a:stretch>
                  <a:fillRect l="-1506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3C18F-8FE0-D243-8B04-5F28061A995B}"/>
              </a:ext>
            </a:extLst>
          </p:cNvPr>
          <p:cNvGrpSpPr/>
          <p:nvPr/>
        </p:nvGrpSpPr>
        <p:grpSpPr>
          <a:xfrm>
            <a:off x="601469" y="4011057"/>
            <a:ext cx="1364467" cy="1083411"/>
            <a:chOff x="601469" y="4011057"/>
            <a:chExt cx="1364467" cy="10834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E7B471-6DCB-9B4C-9F75-B90A18471CDF}"/>
                    </a:ext>
                  </a:extLst>
                </p:cNvPr>
                <p:cNvSpPr/>
                <p:nvPr/>
              </p:nvSpPr>
              <p:spPr>
                <a:xfrm>
                  <a:off x="601469" y="4011057"/>
                  <a:ext cx="10438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1800" dirty="0">
                      <a:latin typeface="+mn-lt"/>
                      <a:ea typeface="Cambria Math" panose="02040503050406030204" pitchFamily="18" charset="0"/>
                    </a:rPr>
                    <a:t>(a)</a:t>
                  </a:r>
                  <a14:m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E7B471-6DCB-9B4C-9F75-B90A18471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69" y="4011057"/>
                  <a:ext cx="104387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4819" t="-6452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1197AF5-0B56-FE4A-9037-F7FC29DF96CD}"/>
                    </a:ext>
                  </a:extLst>
                </p:cNvPr>
                <p:cNvSpPr/>
                <p:nvPr/>
              </p:nvSpPr>
              <p:spPr>
                <a:xfrm>
                  <a:off x="845245" y="4425374"/>
                  <a:ext cx="1120691" cy="6690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1197AF5-0B56-FE4A-9037-F7FC29DF9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45" y="4425374"/>
                  <a:ext cx="1120691" cy="6690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9C9532-879F-EF4E-85C1-205A6E37DD77}"/>
              </a:ext>
            </a:extLst>
          </p:cNvPr>
          <p:cNvGrpSpPr/>
          <p:nvPr/>
        </p:nvGrpSpPr>
        <p:grpSpPr>
          <a:xfrm>
            <a:off x="4576842" y="4039170"/>
            <a:ext cx="4327258" cy="2702156"/>
            <a:chOff x="4576842" y="4039170"/>
            <a:chExt cx="4327258" cy="27021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1A5ADA-29EC-5A40-AF3C-F0AE509C4BA7}"/>
                </a:ext>
              </a:extLst>
            </p:cNvPr>
            <p:cNvGrpSpPr/>
            <p:nvPr/>
          </p:nvGrpSpPr>
          <p:grpSpPr>
            <a:xfrm>
              <a:off x="5990500" y="4153270"/>
              <a:ext cx="2913600" cy="2588056"/>
              <a:chOff x="5462499" y="3923383"/>
              <a:chExt cx="2913600" cy="258805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F7E185-1233-1D4E-9785-50AB42AF8AC5}"/>
                  </a:ext>
                </a:extLst>
              </p:cNvPr>
              <p:cNvGrpSpPr/>
              <p:nvPr/>
            </p:nvGrpSpPr>
            <p:grpSpPr>
              <a:xfrm>
                <a:off x="5462499" y="4080278"/>
                <a:ext cx="2753671" cy="2431161"/>
                <a:chOff x="6084175" y="4692140"/>
                <a:chExt cx="1556976" cy="1383736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05E822CC-1FE1-2944-91FB-7E3F49FD1E66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40804" y="5189665"/>
                  <a:ext cx="0" cy="421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D1ADB268-D37D-8948-93CF-4B6211A1AB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-5400000" flipV="1">
                  <a:off x="6678804" y="5434111"/>
                  <a:ext cx="0" cy="324000"/>
                </a:xfrm>
                <a:prstGeom prst="straightConnector1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93C1B318-1CF1-9F41-807B-79C214761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5917" y="5620174"/>
                      <a:ext cx="73686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93C1B318-1CF1-9F41-807B-79C2147612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5917" y="5620174"/>
                      <a:ext cx="736868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1EC459EF-109E-144F-92F8-74266A22C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8804" y="5088629"/>
                      <a:ext cx="740074" cy="39485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oMath>
                        </m:oMathPara>
                      </a14:m>
                      <a:endParaRPr lang="en-US" sz="18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1EC459EF-109E-144F-92F8-74266A22CF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8804" y="5088629"/>
                      <a:ext cx="740074" cy="39485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C16900E-7909-EB48-A351-717875F79BCA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40804" y="4692140"/>
                  <a:ext cx="0" cy="1383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9FE0AA2-9424-8F46-A765-9EEA30AFBA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23978" y="5593991"/>
                  <a:ext cx="1517173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D45A7B7-54A3-E744-B39F-F7B1B673F85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6543633" y="5207090"/>
                  <a:ext cx="285140" cy="391023"/>
                </a:xfrm>
                <a:prstGeom prst="straightConnector1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0705BA56-D943-3D45-8C3E-1A2A782A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175" y="5010245"/>
                      <a:ext cx="680827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800" b="1" i="0" smtClean="0">
                                <a:latin typeface="Cambria Math" panose="02040503050406030204" pitchFamily="18" charset="0"/>
                              </a:rPr>
                              <m:t>𝐄</m:t>
                            </m:r>
                            <m:d>
                              <m:dPr>
                                <m:ctrlPr>
                                  <a:rPr lang="en-GB" sz="1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1" i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</m:e>
                            </m:d>
                          </m:oMath>
                        </m:oMathPara>
                      </a14:m>
                      <a:endParaRPr lang="en-US" sz="1800" b="1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0705BA56-D943-3D45-8C3E-1A2A782A43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4175" y="5010245"/>
                      <a:ext cx="680827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90FFA8-9FB8-E549-B447-FA71F68A8A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74248" y="5042003"/>
                <a:ext cx="405148" cy="0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21C992-1EDE-934A-A8EE-E244A3F132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75097" y="5052565"/>
                <a:ext cx="0" cy="612224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41005E-50EE-D744-B444-752051D09826}"/>
                  </a:ext>
                </a:extLst>
              </p:cNvPr>
              <p:cNvSpPr txBox="1"/>
              <p:nvPr/>
            </p:nvSpPr>
            <p:spPr>
              <a:xfrm>
                <a:off x="8024721" y="5700945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X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E9970-5C0C-6345-88FD-AC81B5B01726}"/>
                  </a:ext>
                </a:extLst>
              </p:cNvPr>
              <p:cNvSpPr txBox="1"/>
              <p:nvPr/>
            </p:nvSpPr>
            <p:spPr>
              <a:xfrm>
                <a:off x="6793538" y="3923383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Y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43D5AD4-887A-8B49-BB2C-20E2531C4DB0}"/>
                    </a:ext>
                  </a:extLst>
                </p:cNvPr>
                <p:cNvSpPr/>
                <p:nvPr/>
              </p:nvSpPr>
              <p:spPr>
                <a:xfrm>
                  <a:off x="4576842" y="4039170"/>
                  <a:ext cx="10679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1800" dirty="0">
                      <a:latin typeface="+mn-lt"/>
                      <a:ea typeface="Cambria Math" panose="02040503050406030204" pitchFamily="18" charset="0"/>
                    </a:rPr>
                    <a:t>(b)</a:t>
                  </a:r>
                  <a14:m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43D5AD4-887A-8B49-BB2C-20E2531C4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842" y="4039170"/>
                  <a:ext cx="1067921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4706" t="-10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89629DB-3C0E-FF4E-AF1B-72B1681515C7}"/>
                    </a:ext>
                  </a:extLst>
                </p:cNvPr>
                <p:cNvSpPr/>
                <p:nvPr/>
              </p:nvSpPr>
              <p:spPr>
                <a:xfrm>
                  <a:off x="4820618" y="4453487"/>
                  <a:ext cx="1332288" cy="6690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89629DB-3C0E-FF4E-AF1B-72B168151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618" y="4453487"/>
                  <a:ext cx="1332288" cy="66909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0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1" grpId="0"/>
      <p:bldP spid="6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Circular Polarisation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72F0A5-B8E9-0A43-8A16-E4648EE09AFF}"/>
              </a:ext>
            </a:extLst>
          </p:cNvPr>
          <p:cNvCxnSpPr/>
          <p:nvPr/>
        </p:nvCxnSpPr>
        <p:spPr>
          <a:xfrm>
            <a:off x="234683" y="646587"/>
            <a:ext cx="863785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B352A8B-3FB0-D141-8A43-BB67E44F3B32}"/>
                  </a:ext>
                </a:extLst>
              </p:cNvPr>
              <p:cNvSpPr/>
              <p:nvPr/>
            </p:nvSpPr>
            <p:spPr>
              <a:xfrm>
                <a:off x="445970" y="1416520"/>
                <a:ext cx="1016624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B352A8B-3FB0-D141-8A43-BB67E44F3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0" y="1416520"/>
                <a:ext cx="1016624" cy="56297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33E6A6F4-F40E-554F-BE80-AC343FB07A25}"/>
              </a:ext>
            </a:extLst>
          </p:cNvPr>
          <p:cNvSpPr txBox="1"/>
          <p:nvPr/>
        </p:nvSpPr>
        <p:spPr>
          <a:xfrm>
            <a:off x="1462594" y="152001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14F365-BB85-1B4E-8186-7FFECB9ECEE7}"/>
                  </a:ext>
                </a:extLst>
              </p:cNvPr>
              <p:cNvSpPr/>
              <p:nvPr/>
            </p:nvSpPr>
            <p:spPr>
              <a:xfrm>
                <a:off x="2085030" y="1537668"/>
                <a:ext cx="1755416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14F365-BB85-1B4E-8186-7FFECB9EC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0" y="1537668"/>
                <a:ext cx="1755416" cy="394852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0646488-090E-DC44-90FF-B2F5DF82328C}"/>
                  </a:ext>
                </a:extLst>
              </p:cNvPr>
              <p:cNvSpPr/>
              <p:nvPr/>
            </p:nvSpPr>
            <p:spPr>
              <a:xfrm>
                <a:off x="483627" y="2213386"/>
                <a:ext cx="1443087" cy="727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0646488-090E-DC44-90FF-B2F5DF8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" y="2213386"/>
                <a:ext cx="1443087" cy="727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519B585-7F2E-3D47-9CF9-4062578FDA45}"/>
              </a:ext>
            </a:extLst>
          </p:cNvPr>
          <p:cNvSpPr txBox="1"/>
          <p:nvPr/>
        </p:nvSpPr>
        <p:spPr>
          <a:xfrm>
            <a:off x="2041129" y="23714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+mn-lt"/>
              </a:rPr>
              <a:t>circle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90E1AB-2B18-124F-98F9-55F28CA69515}"/>
              </a:ext>
            </a:extLst>
          </p:cNvPr>
          <p:cNvSpPr txBox="1"/>
          <p:nvPr/>
        </p:nvSpPr>
        <p:spPr>
          <a:xfrm>
            <a:off x="234683" y="881875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+mn-lt"/>
              </a:rPr>
              <a:t>Conditions for circular polarisation:</a:t>
            </a:r>
          </a:p>
        </p:txBody>
      </p:sp>
      <p:sp>
        <p:nvSpPr>
          <p:cNvPr id="124" name="Slide Number Placeholder 123">
            <a:extLst>
              <a:ext uri="{FF2B5EF4-FFF2-40B4-BE49-F238E27FC236}">
                <a16:creationId xmlns:a16="http://schemas.microsoft.com/office/drawing/2014/main" id="{53A27029-C66A-FF44-B78B-C6BED15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21A32A-B739-AE46-BD16-78AE404BD345}"/>
              </a:ext>
            </a:extLst>
          </p:cNvPr>
          <p:cNvGrpSpPr/>
          <p:nvPr/>
        </p:nvGrpSpPr>
        <p:grpSpPr>
          <a:xfrm>
            <a:off x="432926" y="3379946"/>
            <a:ext cx="3063834" cy="3246263"/>
            <a:chOff x="70864" y="3656537"/>
            <a:chExt cx="3063834" cy="324626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FD1E82B-38C9-D04E-A454-0BB08718F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654" y="4457782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2FE688E-C70C-CC4F-B01B-64EFADEFCEBE}"/>
                </a:ext>
              </a:extLst>
            </p:cNvPr>
            <p:cNvGrpSpPr/>
            <p:nvPr/>
          </p:nvGrpSpPr>
          <p:grpSpPr>
            <a:xfrm>
              <a:off x="70864" y="3656537"/>
              <a:ext cx="3063834" cy="3246263"/>
              <a:chOff x="5189517" y="2157010"/>
              <a:chExt cx="3063834" cy="324626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A2CD067-A94B-7E4F-AE21-105273B37753}"/>
                  </a:ext>
                </a:extLst>
              </p:cNvPr>
              <p:cNvCxnSpPr/>
              <p:nvPr/>
            </p:nvCxnSpPr>
            <p:spPr bwMode="auto">
              <a:xfrm>
                <a:off x="5189517" y="3871356"/>
                <a:ext cx="306383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7146736-A109-994B-AEA3-2B9CD5B182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5400000">
                <a:off x="5187537" y="3871356"/>
                <a:ext cx="306383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9D7BF95-22B2-4748-9515-C6ABDC1F7F63}"/>
                  </a:ext>
                </a:extLst>
              </p:cNvPr>
              <p:cNvCxnSpPr/>
              <p:nvPr/>
            </p:nvCxnSpPr>
            <p:spPr bwMode="auto">
              <a:xfrm flipV="1">
                <a:off x="6719454" y="3099460"/>
                <a:ext cx="488868" cy="771896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082EFC2-30D6-264C-ABB5-035E73C58A49}"/>
                      </a:ext>
                    </a:extLst>
                  </p:cNvPr>
                  <p:cNvSpPr txBox="1"/>
                  <p:nvPr/>
                </p:nvSpPr>
                <p:spPr>
                  <a:xfrm>
                    <a:off x="8051286" y="3871356"/>
                    <a:ext cx="1881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082EFC2-30D6-264C-ABB5-035E73C58A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1286" y="3871356"/>
                    <a:ext cx="18812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5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103E294-0255-3A43-88B4-A7976B3DB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781" y="2157010"/>
                    <a:ext cx="1915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103E294-0255-3A43-88B4-A7976B3DB2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781" y="2157010"/>
                    <a:ext cx="19152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750" r="-25000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5A2FCF-70AC-EA4A-BA9C-FBCF13E03D34}"/>
                  </a:ext>
                </a:extLst>
              </p:cNvPr>
              <p:cNvSpPr txBox="1"/>
              <p:nvPr/>
            </p:nvSpPr>
            <p:spPr>
              <a:xfrm>
                <a:off x="7208322" y="2792911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+mn-lt"/>
                  </a:rPr>
                  <a:t>E(t)</a:t>
                </a:r>
              </a:p>
            </p:txBody>
          </p:sp>
        </p:grp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DEC77BE1-6A45-144E-8DA2-18F9A40C25DA}"/>
                </a:ext>
              </a:extLst>
            </p:cNvPr>
            <p:cNvSpPr>
              <a:spLocks noChangeAspect="1"/>
            </p:cNvSpPr>
            <p:nvPr/>
          </p:nvSpPr>
          <p:spPr bwMode="auto">
            <a:xfrm rot="18935257">
              <a:off x="1131177" y="4308395"/>
              <a:ext cx="939246" cy="936000"/>
            </a:xfrm>
            <a:prstGeom prst="arc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sp>
        <p:nvSpPr>
          <p:cNvPr id="30" name="Arc 29">
            <a:extLst>
              <a:ext uri="{FF2B5EF4-FFF2-40B4-BE49-F238E27FC236}">
                <a16:creationId xmlns:a16="http://schemas.microsoft.com/office/drawing/2014/main" id="{634FDFAF-55E8-4A47-BEFC-EF3CD84FB98D}"/>
              </a:ext>
            </a:extLst>
          </p:cNvPr>
          <p:cNvSpPr>
            <a:spLocks noChangeAspect="1"/>
          </p:cNvSpPr>
          <p:nvPr/>
        </p:nvSpPr>
        <p:spPr bwMode="auto">
          <a:xfrm rot="18923328">
            <a:off x="1493253" y="4314944"/>
            <a:ext cx="939246" cy="936000"/>
          </a:xfrm>
          <a:prstGeom prst="arc">
            <a:avLst/>
          </a:prstGeom>
          <a:noFill/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953AA1-C04A-E04F-BFB8-45D3581F64A6}"/>
              </a:ext>
            </a:extLst>
          </p:cNvPr>
          <p:cNvSpPr/>
          <p:nvPr/>
        </p:nvSpPr>
        <p:spPr>
          <a:xfrm>
            <a:off x="1182802" y="368227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Left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CB505A-9F1B-C349-B9FD-54DC14FFEF2C}"/>
              </a:ext>
            </a:extLst>
          </p:cNvPr>
          <p:cNvSpPr/>
          <p:nvPr/>
        </p:nvSpPr>
        <p:spPr>
          <a:xfrm>
            <a:off x="1273439" y="449106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432FF"/>
                </a:solidFill>
                <a:latin typeface="+mn-lt"/>
              </a:rPr>
              <a:t>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E2867-C246-C643-9348-12BB7F83FA1B}"/>
              </a:ext>
            </a:extLst>
          </p:cNvPr>
          <p:cNvSpPr txBox="1"/>
          <p:nvPr/>
        </p:nvSpPr>
        <p:spPr>
          <a:xfrm>
            <a:off x="2415166" y="3382460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Right or Left?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DCDDA8-53EF-A547-8EE3-949DA76C901B}"/>
                  </a:ext>
                </a:extLst>
              </p:cNvPr>
              <p:cNvSpPr/>
              <p:nvPr/>
            </p:nvSpPr>
            <p:spPr>
              <a:xfrm>
                <a:off x="5360995" y="880960"/>
                <a:ext cx="3088346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ase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DCDDA8-53EF-A547-8EE3-949DA76C9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995" y="880960"/>
                <a:ext cx="3088346" cy="56297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FFC96F6-CEB7-AE46-8693-3E6805A68B66}"/>
                  </a:ext>
                </a:extLst>
              </p:cNvPr>
              <p:cNvSpPr/>
              <p:nvPr/>
            </p:nvSpPr>
            <p:spPr>
              <a:xfrm>
                <a:off x="4833831" y="3149587"/>
                <a:ext cx="3864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FFC96F6-CEB7-AE46-8693-3E6805A68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31" y="3149587"/>
                <a:ext cx="386419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E66EEFE-A2F3-4D4F-9CB0-147E2A7B0FB6}"/>
              </a:ext>
            </a:extLst>
          </p:cNvPr>
          <p:cNvGrpSpPr/>
          <p:nvPr/>
        </p:nvGrpSpPr>
        <p:grpSpPr>
          <a:xfrm>
            <a:off x="5050265" y="1527817"/>
            <a:ext cx="3713554" cy="1392828"/>
            <a:chOff x="5050265" y="1527817"/>
            <a:chExt cx="3713554" cy="1392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A96C18-FA0C-C947-8CBD-B369E196CED1}"/>
                    </a:ext>
                  </a:extLst>
                </p:cNvPr>
                <p:cNvSpPr/>
                <p:nvPr/>
              </p:nvSpPr>
              <p:spPr>
                <a:xfrm>
                  <a:off x="5175016" y="1527817"/>
                  <a:ext cx="3588803" cy="5629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ωt</m:t>
                                </m:r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kz</m:t>
                                </m:r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  <a:ea typeface="Baskerville" panose="02020502070401020303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A96C18-FA0C-C947-8CBD-B369E196CE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016" y="1527817"/>
                  <a:ext cx="3588803" cy="562975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DA9359F-B5E6-7B4A-8E52-535F56DF1084}"/>
                    </a:ext>
                  </a:extLst>
                </p:cNvPr>
                <p:cNvSpPr/>
                <p:nvPr/>
              </p:nvSpPr>
              <p:spPr>
                <a:xfrm>
                  <a:off x="5050265" y="2080671"/>
                  <a:ext cx="3561103" cy="839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ωt</m:t>
                                    </m:r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kz</m:t>
                                    </m:r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π</m:t>
                                        </m:r>
                                      </m:num>
                                      <m:den>
                                        <m:r>
                                          <a:rPr lang="en-GB" sz="18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8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kz</m:t>
                                </m:r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ωt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DA9359F-B5E6-7B4A-8E52-535F56DF10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265" y="2080671"/>
                  <a:ext cx="3561103" cy="83997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B427FF6-793B-4540-BEFD-EBCA17D2750C}"/>
                  </a:ext>
                </a:extLst>
              </p:cNvPr>
              <p:cNvSpPr/>
              <p:nvPr/>
            </p:nvSpPr>
            <p:spPr>
              <a:xfrm>
                <a:off x="5769752" y="4049299"/>
                <a:ext cx="2211182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kz</m:t>
                      </m:r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ωt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B427FF6-793B-4540-BEFD-EBCA17D27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52" y="4049299"/>
                <a:ext cx="2211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F896F08-1154-5049-B7B2-1F00735C11CF}"/>
              </a:ext>
            </a:extLst>
          </p:cNvPr>
          <p:cNvGrpSpPr/>
          <p:nvPr/>
        </p:nvGrpSpPr>
        <p:grpSpPr>
          <a:xfrm>
            <a:off x="5769752" y="4672012"/>
            <a:ext cx="2086532" cy="841057"/>
            <a:chOff x="5811903" y="4385179"/>
            <a:chExt cx="2086532" cy="841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95D9630-5609-5342-82BF-8E6AA8407A08}"/>
                    </a:ext>
                  </a:extLst>
                </p:cNvPr>
                <p:cNvSpPr/>
                <p:nvPr/>
              </p:nvSpPr>
              <p:spPr>
                <a:xfrm>
                  <a:off x="5811903" y="4831384"/>
                  <a:ext cx="2060885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GB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95D9630-5609-5342-82BF-8E6AA8407A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903" y="4831384"/>
                  <a:ext cx="2060885" cy="394852"/>
                </a:xfrm>
                <a:prstGeom prst="rect">
                  <a:avLst/>
                </a:prstGeom>
                <a:blipFill>
                  <a:blip r:embed="rId1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BA6D071-A6B2-E54A-BACA-356F1015F408}"/>
                    </a:ext>
                  </a:extLst>
                </p:cNvPr>
                <p:cNvSpPr/>
                <p:nvPr/>
              </p:nvSpPr>
              <p:spPr>
                <a:xfrm>
                  <a:off x="5811903" y="4385179"/>
                  <a:ext cx="20865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BA6D071-A6B2-E54A-BACA-356F1015F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903" y="4385179"/>
                  <a:ext cx="20865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54255B-7DC5-4942-AEEF-9539D75892B1}"/>
                  </a:ext>
                </a:extLst>
              </p:cNvPr>
              <p:cNvSpPr txBox="1"/>
              <p:nvPr/>
            </p:nvSpPr>
            <p:spPr>
              <a:xfrm>
                <a:off x="4553202" y="5461538"/>
                <a:ext cx="43193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sz="1800" dirty="0">
                    <a:latin typeface="+mn-lt"/>
                  </a:rPr>
                  <a:t>ecreases with time, </a:t>
                </a:r>
                <a:r>
                  <a:rPr lang="en-US" sz="1800" i="1" dirty="0">
                    <a:latin typeface="+mn-lt"/>
                  </a:rPr>
                  <a:t>clockwise rotation</a:t>
                </a:r>
                <a:r>
                  <a:rPr lang="en-US" sz="1800" dirty="0">
                    <a:latin typeface="+mn-lt"/>
                  </a:rPr>
                  <a:t>: </a:t>
                </a:r>
                <a:r>
                  <a:rPr lang="en-US" sz="1800" b="1" dirty="0">
                    <a:latin typeface="+mn-lt"/>
                  </a:rPr>
                  <a:t>right-handed</a:t>
                </a:r>
                <a:r>
                  <a:rPr lang="en-US" sz="1800" dirty="0">
                    <a:latin typeface="+mn-lt"/>
                  </a:rPr>
                  <a:t> circular polarisation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54255B-7DC5-4942-AEEF-9539D758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02" y="5461538"/>
                <a:ext cx="4319336" cy="646331"/>
              </a:xfrm>
              <a:prstGeom prst="rect">
                <a:avLst/>
              </a:prstGeom>
              <a:blipFill>
                <a:blip r:embed="rId15"/>
                <a:stretch>
                  <a:fillRect l="-1173" t="-5882" r="-205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A5E9B01-F98B-2A43-9D47-ECF48D1C03C4}"/>
              </a:ext>
            </a:extLst>
          </p:cNvPr>
          <p:cNvGrpSpPr/>
          <p:nvPr/>
        </p:nvGrpSpPr>
        <p:grpSpPr>
          <a:xfrm>
            <a:off x="1867455" y="4708786"/>
            <a:ext cx="895529" cy="637577"/>
            <a:chOff x="1823103" y="5378139"/>
            <a:chExt cx="895529" cy="637577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BC39D4EF-C509-384B-9E3E-CE09997DF019}"/>
                </a:ext>
              </a:extLst>
            </p:cNvPr>
            <p:cNvSpPr/>
            <p:nvPr/>
          </p:nvSpPr>
          <p:spPr bwMode="auto">
            <a:xfrm>
              <a:off x="1823103" y="5523844"/>
              <a:ext cx="463928" cy="491872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ACEB53-D3A7-884C-ADA8-BB8CE3336270}"/>
                    </a:ext>
                  </a:extLst>
                </p:cNvPr>
                <p:cNvSpPr txBox="1"/>
                <p:nvPr/>
              </p:nvSpPr>
              <p:spPr>
                <a:xfrm>
                  <a:off x="2234973" y="5378139"/>
                  <a:ext cx="4836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ACEB53-D3A7-884C-ADA8-BB8CE3336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4973" y="5378139"/>
                  <a:ext cx="48365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256" r="-15385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0B0F60B-FA52-374C-A64B-9F10A9B560DA}"/>
                  </a:ext>
                </a:extLst>
              </p:cNvPr>
              <p:cNvSpPr/>
              <p:nvPr/>
            </p:nvSpPr>
            <p:spPr>
              <a:xfrm>
                <a:off x="2393610" y="6142625"/>
                <a:ext cx="4787528" cy="56297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Left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handed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circular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0B0F60B-FA52-374C-A64B-9F10A9B5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610" y="6142625"/>
                <a:ext cx="4787528" cy="562975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03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  <p:bldP spid="48" grpId="0" animBg="1"/>
      <p:bldP spid="49" grpId="0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7A7E5A-91ED-AD4C-A9A4-6B5667901DEE}"/>
              </a:ext>
            </a:extLst>
          </p:cNvPr>
          <p:cNvGrpSpPr/>
          <p:nvPr/>
        </p:nvGrpSpPr>
        <p:grpSpPr>
          <a:xfrm>
            <a:off x="-20284" y="1711464"/>
            <a:ext cx="5683983" cy="3384204"/>
            <a:chOff x="-1" y="1979186"/>
            <a:chExt cx="5727700" cy="3530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48A993-D1D7-1743-BCD8-03CE9416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979186"/>
              <a:ext cx="5727700" cy="353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A28017-2BA8-CB45-8C73-38301C5D6659}"/>
                    </a:ext>
                  </a:extLst>
                </p:cNvPr>
                <p:cNvSpPr txBox="1"/>
                <p:nvPr/>
              </p:nvSpPr>
              <p:spPr>
                <a:xfrm>
                  <a:off x="2073570" y="4355093"/>
                  <a:ext cx="171225" cy="288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A28017-2BA8-CB45-8C73-38301C5D6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570" y="4355093"/>
                  <a:ext cx="171225" cy="288982"/>
                </a:xfrm>
                <a:prstGeom prst="rect">
                  <a:avLst/>
                </a:prstGeom>
                <a:blipFill>
                  <a:blip r:embed="rId4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B27705-A97E-8041-B6E7-D43CE2F474F4}"/>
                    </a:ext>
                  </a:extLst>
                </p:cNvPr>
                <p:cNvSpPr txBox="1"/>
                <p:nvPr/>
              </p:nvSpPr>
              <p:spPr>
                <a:xfrm>
                  <a:off x="2449038" y="3595248"/>
                  <a:ext cx="189252" cy="288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B27705-A97E-8041-B6E7-D43CE2F47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038" y="3595248"/>
                  <a:ext cx="189252" cy="28898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Ellipse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D8B3E51-CA0E-6D4A-BA72-2EEA732FC652}"/>
                  </a:ext>
                </a:extLst>
              </p:cNvPr>
              <p:cNvSpPr/>
              <p:nvPr/>
            </p:nvSpPr>
            <p:spPr>
              <a:xfrm>
                <a:off x="855704" y="6064905"/>
                <a:ext cx="2980721" cy="459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l-GR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l-GR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D8B3E51-CA0E-6D4A-BA72-2EEA732F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4" y="6064905"/>
                <a:ext cx="2980721" cy="459741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E8BD1-DA05-D24E-9CA6-DDC100EF2A86}"/>
                  </a:ext>
                </a:extLst>
              </p:cNvPr>
              <p:cNvSpPr txBox="1"/>
              <p:nvPr/>
            </p:nvSpPr>
            <p:spPr>
              <a:xfrm>
                <a:off x="302175" y="5228094"/>
                <a:ext cx="4931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The ellipse can be described by the orientation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and ellipticity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angles.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E8BD1-DA05-D24E-9CA6-DDC100EF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5" y="5228094"/>
                <a:ext cx="4931562" cy="646331"/>
              </a:xfrm>
              <a:prstGeom prst="rect">
                <a:avLst/>
              </a:prstGeom>
              <a:blipFill>
                <a:blip r:embed="rId12"/>
                <a:stretch>
                  <a:fillRect l="-128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F7E854-29FD-5744-B753-8E61354BDB22}"/>
              </a:ext>
            </a:extLst>
          </p:cNvPr>
          <p:cNvCxnSpPr/>
          <p:nvPr/>
        </p:nvCxnSpPr>
        <p:spPr bwMode="auto">
          <a:xfrm flipV="1">
            <a:off x="2821708" y="2560550"/>
            <a:ext cx="1557787" cy="10207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1938737A-3732-1841-BA8D-0BDE2F0B392D}"/>
              </a:ext>
            </a:extLst>
          </p:cNvPr>
          <p:cNvSpPr/>
          <p:nvPr/>
        </p:nvSpPr>
        <p:spPr bwMode="auto">
          <a:xfrm rot="881213">
            <a:off x="3201112" y="2959952"/>
            <a:ext cx="805857" cy="1058603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E7D2DE-4D8E-744E-9CD0-29A295F703F6}"/>
                  </a:ext>
                </a:extLst>
              </p:cNvPr>
              <p:cNvSpPr/>
              <p:nvPr/>
            </p:nvSpPr>
            <p:spPr>
              <a:xfrm>
                <a:off x="3910049" y="3001710"/>
                <a:ext cx="387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E7D2DE-4D8E-744E-9CD0-29A295F70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49" y="3001710"/>
                <a:ext cx="38722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86F3E1-0E76-6049-A66C-D86C5F627C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31573" y="3008080"/>
            <a:ext cx="1178491" cy="15019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E067726B-FC1E-2344-B516-E9D174D756B1}"/>
              </a:ext>
            </a:extLst>
          </p:cNvPr>
          <p:cNvSpPr/>
          <p:nvPr/>
        </p:nvSpPr>
        <p:spPr bwMode="auto">
          <a:xfrm rot="212049">
            <a:off x="1426061" y="3922378"/>
            <a:ext cx="435306" cy="434175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D83D237-CD80-314A-9FDF-F8669D89AE82}"/>
                  </a:ext>
                </a:extLst>
              </p:cNvPr>
              <p:cNvSpPr/>
              <p:nvPr/>
            </p:nvSpPr>
            <p:spPr>
              <a:xfrm>
                <a:off x="1761876" y="3668501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D83D237-CD80-314A-9FDF-F8669D89A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76" y="3668501"/>
                <a:ext cx="354584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14A252-4D96-734D-B967-74943AA080E0}"/>
                  </a:ext>
                </a:extLst>
              </p:cNvPr>
              <p:cNvSpPr/>
              <p:nvPr/>
            </p:nvSpPr>
            <p:spPr>
              <a:xfrm>
                <a:off x="5640742" y="3885473"/>
                <a:ext cx="3503256" cy="129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1800" dirty="0">
                    <a:latin typeface="+mn-lt"/>
                  </a:rPr>
                  <a:t>Line: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sz="1800" dirty="0">
                    <a:latin typeface="+mn-lt"/>
                  </a:rPr>
                  <a:t>=0 </a:t>
                </a:r>
              </a:p>
              <a:p>
                <a:r>
                  <a:rPr lang="en-GB" sz="1800" dirty="0">
                    <a:latin typeface="+mn-lt"/>
                    <a:ea typeface="Cambria Math" panose="020405030504060302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),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) </a:t>
                </a:r>
                <a:r>
                  <a:rPr lang="en-US" sz="1800" b="1" dirty="0">
                    <a:latin typeface="+mn-lt"/>
                  </a:rPr>
                  <a:t>or</a:t>
                </a:r>
                <a:r>
                  <a:rPr lang="en-US" sz="1800" dirty="0">
                    <a:latin typeface="+mn-lt"/>
                  </a:rPr>
                  <a:t> </a:t>
                </a:r>
              </a:p>
              <a:p>
                <a:r>
                  <a:rPr lang="en-GB" sz="1800" dirty="0">
                    <a:latin typeface="+mn-lt"/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14A252-4D96-734D-B967-74943AA08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742" y="3885473"/>
                <a:ext cx="3503256" cy="1290738"/>
              </a:xfrm>
              <a:prstGeom prst="rect">
                <a:avLst/>
              </a:prstGeom>
              <a:blipFill>
                <a:blip r:embed="rId15"/>
                <a:stretch>
                  <a:fillRect l="-1449" t="-1942" b="-5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0864C4-6C6B-8741-8D1D-7213B43CC96F}"/>
              </a:ext>
            </a:extLst>
          </p:cNvPr>
          <p:cNvCxnSpPr/>
          <p:nvPr/>
        </p:nvCxnSpPr>
        <p:spPr bwMode="auto">
          <a:xfrm flipV="1">
            <a:off x="2821708" y="2643737"/>
            <a:ext cx="354629" cy="9375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E9CB393-A8CB-274A-872F-515C0CD5D1BB}"/>
              </a:ext>
            </a:extLst>
          </p:cNvPr>
          <p:cNvSpPr txBox="1"/>
          <p:nvPr/>
        </p:nvSpPr>
        <p:spPr>
          <a:xfrm>
            <a:off x="3115431" y="2609278"/>
            <a:ext cx="62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n-lt"/>
              </a:rPr>
              <a:t>E(t)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83161F-ED17-4541-B6ED-5FA2F8C4E84F}"/>
              </a:ext>
            </a:extLst>
          </p:cNvPr>
          <p:cNvGrpSpPr/>
          <p:nvPr/>
        </p:nvGrpSpPr>
        <p:grpSpPr>
          <a:xfrm>
            <a:off x="5551684" y="965332"/>
            <a:ext cx="2992857" cy="2778042"/>
            <a:chOff x="5551684" y="965332"/>
            <a:chExt cx="2992857" cy="2778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E3CCCFC-31A2-A44D-A9FD-90B8F38CB5CF}"/>
                    </a:ext>
                  </a:extLst>
                </p:cNvPr>
                <p:cNvSpPr txBox="1"/>
                <p:nvPr/>
              </p:nvSpPr>
              <p:spPr>
                <a:xfrm>
                  <a:off x="5661524" y="2453521"/>
                  <a:ext cx="1855251" cy="665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GB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b>
                                        <m: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b>
                                        <m: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i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E3CCCFC-31A2-A44D-A9FD-90B8F38CB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524" y="2453521"/>
                  <a:ext cx="1855251" cy="6655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02EB94-633B-0B4A-9BD9-FBCD1338F79A}"/>
                    </a:ext>
                  </a:extLst>
                </p:cNvPr>
                <p:cNvSpPr txBox="1"/>
                <p:nvPr/>
              </p:nvSpPr>
              <p:spPr>
                <a:xfrm>
                  <a:off x="5682333" y="965332"/>
                  <a:ext cx="2495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02EB94-633B-0B4A-9BD9-FBCD1338F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2333" y="965332"/>
                  <a:ext cx="249510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15" r="-152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CC4656-EF4E-CA4D-A32C-5867983F4EA1}"/>
                    </a:ext>
                  </a:extLst>
                </p:cNvPr>
                <p:cNvSpPr txBox="1"/>
                <p:nvPr/>
              </p:nvSpPr>
              <p:spPr>
                <a:xfrm>
                  <a:off x="7345623" y="3217461"/>
                  <a:ext cx="119891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=±</m:t>
                            </m:r>
                            <m:f>
                              <m:f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CC4656-EF4E-CA4D-A32C-5867983F4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623" y="3217461"/>
                  <a:ext cx="1198918" cy="525913"/>
                </a:xfrm>
                <a:prstGeom prst="rect">
                  <a:avLst/>
                </a:prstGeom>
                <a:blipFill>
                  <a:blip r:embed="rId18"/>
                  <a:stretch>
                    <a:fillRect l="-2105" t="-2381" r="-3158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146A8B-290B-2B49-9A77-163544B772BD}"/>
                    </a:ext>
                  </a:extLst>
                </p:cNvPr>
                <p:cNvSpPr txBox="1"/>
                <p:nvPr/>
              </p:nvSpPr>
              <p:spPr>
                <a:xfrm>
                  <a:off x="5720923" y="1475222"/>
                  <a:ext cx="23659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</m:d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146A8B-290B-2B49-9A77-163544B77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923" y="1475222"/>
                  <a:ext cx="2365904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35" t="-4545" r="-107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9C82BFD-33AF-5843-ADD1-8DFE0D167582}"/>
                    </a:ext>
                  </a:extLst>
                </p:cNvPr>
                <p:cNvSpPr/>
                <p:nvPr/>
              </p:nvSpPr>
              <p:spPr>
                <a:xfrm>
                  <a:off x="5551684" y="3295752"/>
                  <a:ext cx="19543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>
                      <a:latin typeface="+mn-lt"/>
                    </a:rPr>
                    <a:t>Ellipticity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χ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1800" dirty="0">
                      <a:latin typeface="+mn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9C82BFD-33AF-5843-ADD1-8DFE0D167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684" y="3295752"/>
                  <a:ext cx="1954381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3247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063291D-5F99-434A-B342-02689837BCDB}"/>
                    </a:ext>
                  </a:extLst>
                </p:cNvPr>
                <p:cNvSpPr txBox="1"/>
                <p:nvPr/>
              </p:nvSpPr>
              <p:spPr>
                <a:xfrm>
                  <a:off x="5720923" y="2013357"/>
                  <a:ext cx="2042932" cy="3307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  <m:sup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063291D-5F99-434A-B342-02689837B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923" y="2013357"/>
                  <a:ext cx="2042932" cy="330732"/>
                </a:xfrm>
                <a:prstGeom prst="rect">
                  <a:avLst/>
                </a:prstGeom>
                <a:blipFill>
                  <a:blip r:embed="rId21"/>
                  <a:stretch>
                    <a:fillRect l="-61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4ABD6FFD-E58C-A247-90FC-119DDECD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2350D4-D705-574A-AAD2-173A6819BCF9}"/>
                  </a:ext>
                </a:extLst>
              </p:cNvPr>
              <p:cNvSpPr txBox="1"/>
              <p:nvPr/>
            </p:nvSpPr>
            <p:spPr>
              <a:xfrm>
                <a:off x="604884" y="1043829"/>
                <a:ext cx="4114716" cy="743858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2350D4-D705-574A-AAD2-173A6819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84" y="1043829"/>
                <a:ext cx="4114716" cy="743858"/>
              </a:xfrm>
              <a:prstGeom prst="rect">
                <a:avLst/>
              </a:prstGeom>
              <a:blipFill>
                <a:blip r:embed="rId22"/>
                <a:stretch>
                  <a:fillRect l="-923" r="-1538" b="-11864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F61BD4-35A0-6E45-BF36-003749F04E27}"/>
                  </a:ext>
                </a:extLst>
              </p:cNvPr>
              <p:cNvSpPr/>
              <p:nvPr/>
            </p:nvSpPr>
            <p:spPr>
              <a:xfrm>
                <a:off x="5682333" y="5277146"/>
                <a:ext cx="2980721" cy="1194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1800" dirty="0"/>
                  <a:t>Circle: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) </a:t>
                </a:r>
                <a:r>
                  <a:rPr lang="en-US" sz="1800" b="1" dirty="0"/>
                  <a:t>and</a:t>
                </a:r>
              </a:p>
              <a:p>
                <a:r>
                  <a:rPr lang="en-US" sz="1800" dirty="0"/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F61BD4-35A0-6E45-BF36-003749F04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33" y="5277146"/>
                <a:ext cx="2980721" cy="1194558"/>
              </a:xfrm>
              <a:prstGeom prst="rect">
                <a:avLst/>
              </a:prstGeom>
              <a:blipFill>
                <a:blip r:embed="rId23"/>
                <a:stretch>
                  <a:fillRect l="-1695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7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Ellipse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C09CF-D5BD-854A-9492-C18EE026D7C2}"/>
              </a:ext>
            </a:extLst>
          </p:cNvPr>
          <p:cNvGrpSpPr/>
          <p:nvPr/>
        </p:nvGrpSpPr>
        <p:grpSpPr>
          <a:xfrm>
            <a:off x="424785" y="3945008"/>
            <a:ext cx="8256485" cy="2300423"/>
            <a:chOff x="424785" y="3945008"/>
            <a:chExt cx="8256485" cy="230042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27BF59B-9BC1-3346-835E-91116432D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785" y="4047523"/>
              <a:ext cx="7998448" cy="2197908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480E34A-680B-B248-A1C2-4E8290A01499}"/>
                </a:ext>
              </a:extLst>
            </p:cNvPr>
            <p:cNvGrpSpPr/>
            <p:nvPr/>
          </p:nvGrpSpPr>
          <p:grpSpPr>
            <a:xfrm>
              <a:off x="731346" y="3945008"/>
              <a:ext cx="7949924" cy="1541078"/>
              <a:chOff x="904889" y="4546750"/>
              <a:chExt cx="7949924" cy="1541078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38ACCE2-D929-5440-9A53-108FF37BF05E}"/>
                  </a:ext>
                </a:extLst>
              </p:cNvPr>
              <p:cNvGrpSpPr/>
              <p:nvPr/>
            </p:nvGrpSpPr>
            <p:grpSpPr>
              <a:xfrm>
                <a:off x="2634842" y="4546750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429C1FEC-6493-8844-A613-757F5AEAE4D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A4F2396-09E1-C642-ABBD-EC989CC4BE8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A378E373-0192-574A-864C-25F8945A6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A378E373-0192-574A-864C-25F8945A64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10195DD2-00DD-6C4F-BDED-86DE7A7577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10195DD2-00DD-6C4F-BDED-86DE7A7577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364BCB9-7D04-1948-842B-6976250E6BAA}"/>
                  </a:ext>
                </a:extLst>
              </p:cNvPr>
              <p:cNvGrpSpPr/>
              <p:nvPr/>
            </p:nvGrpSpPr>
            <p:grpSpPr>
              <a:xfrm>
                <a:off x="904889" y="4574976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BC3DBB01-6DC9-BA4B-BAB2-77543AE8F60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8929786-7D14-3B49-921B-264BD74974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E4014977-F6DA-7646-90D2-C6FA0E89D7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E4014977-F6DA-7646-90D2-C6FA0E89D7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87FEFE46-1F98-684E-A00C-40D5237097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87FEFE46-1F98-684E-A00C-40D523709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8CCBB5C-6080-6F40-B150-F92292E3E118}"/>
                  </a:ext>
                </a:extLst>
              </p:cNvPr>
              <p:cNvGrpSpPr/>
              <p:nvPr/>
            </p:nvGrpSpPr>
            <p:grpSpPr>
              <a:xfrm>
                <a:off x="1763792" y="4546750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EA65725C-761B-8744-8934-FB3F862DF0C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433CFC37-3209-6540-8F13-AEA2076573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74A3C2E-877D-7A47-91D8-ECA927D9B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74A3C2E-877D-7A47-91D8-ECA927D9B7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345A1CE6-5D08-024C-B8B8-550FCDA505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345A1CE6-5D08-024C-B8B8-550FCDA505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933078F-4424-224E-8D36-4D39ADC795AB}"/>
                  </a:ext>
                </a:extLst>
              </p:cNvPr>
              <p:cNvGrpSpPr/>
              <p:nvPr/>
            </p:nvGrpSpPr>
            <p:grpSpPr>
              <a:xfrm>
                <a:off x="3532552" y="4546750"/>
                <a:ext cx="1063546" cy="1512852"/>
                <a:chOff x="900063" y="4525879"/>
                <a:chExt cx="1063546" cy="1512852"/>
              </a:xfrm>
            </p:grpSpPr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787BBFE1-FABF-DB40-BFFF-860429FAEF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6A396F-C37F-2840-9F29-9FDD1272565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13C1B620-7E9B-B14F-96CC-DD4B998C21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8744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13C1B620-7E9B-B14F-96CC-DD4B998C21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8744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874CBE1-7509-254C-B0AA-084FB1A43D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874CBE1-7509-254C-B0AA-084FB1A43D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A2D7E51-B498-D54B-8279-6199422910E7}"/>
                  </a:ext>
                </a:extLst>
              </p:cNvPr>
              <p:cNvGrpSpPr/>
              <p:nvPr/>
            </p:nvGrpSpPr>
            <p:grpSpPr>
              <a:xfrm>
                <a:off x="4377688" y="4546750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AC6D941F-3679-E54E-9DDA-9E09BD0517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4D4E7D22-CC86-6E42-9193-AD5626AAA5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8B3AB58D-1D11-8543-9407-EA71B38F38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8B3AB58D-1D11-8543-9407-EA71B38F38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7BBFE066-94EF-7D40-B808-8354C6E68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7BBFE066-94EF-7D40-B808-8354C6E68C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E37AD5D-7D59-314B-B93D-0F76D0A696F1}"/>
                  </a:ext>
                </a:extLst>
              </p:cNvPr>
              <p:cNvGrpSpPr/>
              <p:nvPr/>
            </p:nvGrpSpPr>
            <p:grpSpPr>
              <a:xfrm>
                <a:off x="5255331" y="4546750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472FA41-D894-1C43-A4D4-109E7B61752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CB0B8231-0AE9-134A-9C81-E3E44D7814F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886BADCD-9F00-2F43-8E0A-8A5D73AE4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886BADCD-9F00-2F43-8E0A-8A5D73AE4A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44E7F553-E77F-4E49-B205-352E47B7A3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44E7F553-E77F-4E49-B205-352E47B7A3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3B9F7D-3604-8E48-874F-DFC4EF7F9ED1}"/>
                  </a:ext>
                </a:extLst>
              </p:cNvPr>
              <p:cNvGrpSpPr/>
              <p:nvPr/>
            </p:nvGrpSpPr>
            <p:grpSpPr>
              <a:xfrm>
                <a:off x="6131459" y="4557715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C430C5B7-CB6C-9D41-99B8-173C43DF49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4372E3FD-7DA0-3B4A-8FD4-6D7EA59E62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7D27A568-6C26-D34D-8674-974F6F6C1B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7D27A568-6C26-D34D-8674-974F6F6C1B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333ACB11-D6DB-C94E-968D-B42ED53070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333ACB11-D6DB-C94E-968D-B42ED53070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1C40DCA9-7361-7043-98E5-A2D3A7104534}"/>
                  </a:ext>
                </a:extLst>
              </p:cNvPr>
              <p:cNvGrpSpPr/>
              <p:nvPr/>
            </p:nvGrpSpPr>
            <p:grpSpPr>
              <a:xfrm>
                <a:off x="6997566" y="4557715"/>
                <a:ext cx="1051671" cy="1512852"/>
                <a:chOff x="900063" y="4525879"/>
                <a:chExt cx="1051671" cy="1512852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BA77FB5-C037-F14D-8C19-AA49CD1C35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1EE41C82-DCBF-6A4F-BC22-66D488AFED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B4307D9B-29D0-F74C-B730-38964A9FC5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0686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B4307D9B-29D0-F74C-B730-38964A9FC5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0686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E53B16B2-1AF9-F84C-9CB7-36E4B30DFF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E53B16B2-1AF9-F84C-9CB7-36E4B30DFF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37F32D4-C3B6-744B-9C45-EFC4115AF73B}"/>
                  </a:ext>
                </a:extLst>
              </p:cNvPr>
              <p:cNvGrpSpPr/>
              <p:nvPr/>
            </p:nvGrpSpPr>
            <p:grpSpPr>
              <a:xfrm>
                <a:off x="7874392" y="4551830"/>
                <a:ext cx="980421" cy="1512852"/>
                <a:chOff x="900063" y="4525879"/>
                <a:chExt cx="980421" cy="1512852"/>
              </a:xfrm>
            </p:grpSpPr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5E5E81D6-FAA1-1C4A-8033-6DEE0998B0D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279058" y="4748714"/>
                  <a:ext cx="0" cy="1290017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5E0062B2-7C7B-E34D-AB70-EF56458EFAD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0063" y="5436526"/>
                  <a:ext cx="75798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6A536F59-4E0E-4E4D-9341-F7770B6A8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6A536F59-4E0E-4E4D-9341-F7770B6A8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619" y="5452052"/>
                      <a:ext cx="444865" cy="33855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068A6D1-562A-AB4F-A138-4BF5665CC6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068A6D1-562A-AB4F-A138-4BF5665CC6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063" y="4525879"/>
                      <a:ext cx="449674" cy="36118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578971E-BBA4-D04D-9E9C-CDE16F7FCDB8}"/>
                    </a:ext>
                  </a:extLst>
                </p:cNvPr>
                <p:cNvSpPr txBox="1"/>
                <p:nvPr/>
              </p:nvSpPr>
              <p:spPr>
                <a:xfrm>
                  <a:off x="5028965" y="5730396"/>
                  <a:ext cx="8636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∕4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578971E-BBA4-D04D-9E9C-CDE16F7FC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8965" y="5730396"/>
                  <a:ext cx="863634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5797" r="-289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FF403E83-4B9F-FD4D-8EEC-AC0C9308A6C6}"/>
                    </a:ext>
                  </a:extLst>
                </p:cNvPr>
                <p:cNvSpPr txBox="1"/>
                <p:nvPr/>
              </p:nvSpPr>
              <p:spPr>
                <a:xfrm>
                  <a:off x="6824023" y="5717976"/>
                  <a:ext cx="8636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∕4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FF403E83-4B9F-FD4D-8EEC-AC0C9308A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023" y="5717976"/>
                  <a:ext cx="863634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4348" r="-4348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326DE7F-2DFD-2E4A-8895-5E76ECBD8171}"/>
                    </a:ext>
                  </a:extLst>
                </p:cNvPr>
                <p:cNvSpPr txBox="1"/>
                <p:nvPr/>
              </p:nvSpPr>
              <p:spPr>
                <a:xfrm>
                  <a:off x="7822656" y="5709586"/>
                  <a:ext cx="5915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326DE7F-2DFD-2E4A-8895-5E76ECBD8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656" y="5709586"/>
                  <a:ext cx="591508" cy="215444"/>
                </a:xfrm>
                <a:prstGeom prst="rect">
                  <a:avLst/>
                </a:prstGeom>
                <a:blipFill>
                  <a:blip r:embed="rId27"/>
                  <a:stretch>
                    <a:fillRect l="-6250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EFAF0-5CC2-A849-8F3E-91822188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51FD3D-F9A0-6C49-9A9E-BABD28289CF5}"/>
                  </a:ext>
                </a:extLst>
              </p:cNvPr>
              <p:cNvSpPr txBox="1"/>
              <p:nvPr/>
            </p:nvSpPr>
            <p:spPr>
              <a:xfrm>
                <a:off x="2564678" y="843063"/>
                <a:ext cx="3545842" cy="103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000" dirty="0"/>
                  <a:t>Linear polarisation</a:t>
                </a:r>
              </a:p>
              <a:p>
                <a:pPr marL="914400" lvl="1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200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dirty="0"/>
                  <a:t>or</a:t>
                </a:r>
              </a:p>
              <a:p>
                <a:pPr marL="914400" lvl="1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51FD3D-F9A0-6C49-9A9E-BABD28289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78" y="843063"/>
                <a:ext cx="3545842" cy="1039836"/>
              </a:xfrm>
              <a:prstGeom prst="rect">
                <a:avLst/>
              </a:prstGeom>
              <a:blipFill>
                <a:blip r:embed="rId28"/>
                <a:stretch>
                  <a:fillRect l="-1792" t="-3614" r="-358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3C36D39-CCBE-8342-B098-9E1E7ABC245C}"/>
                  </a:ext>
                </a:extLst>
              </p:cNvPr>
              <p:cNvSpPr txBox="1"/>
              <p:nvPr/>
            </p:nvSpPr>
            <p:spPr>
              <a:xfrm>
                <a:off x="2564678" y="1980220"/>
                <a:ext cx="4361259" cy="1144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000" dirty="0"/>
                  <a:t>Circular polarisation</a:t>
                </a:r>
              </a:p>
              <a:p>
                <a:pPr marL="914400" lvl="1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en-US" sz="2000" b="1" dirty="0"/>
                  <a:t>and</a:t>
                </a:r>
              </a:p>
              <a:p>
                <a:pPr marL="914400" lvl="1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(right),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(left),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3C36D39-CCBE-8342-B098-9E1E7ABC2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78" y="1980220"/>
                <a:ext cx="4361259" cy="1144416"/>
              </a:xfrm>
              <a:prstGeom prst="rect">
                <a:avLst/>
              </a:prstGeom>
              <a:blipFill>
                <a:blip r:embed="rId29"/>
                <a:stretch>
                  <a:fillRect l="-1453" t="-3297" r="-291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289621A-0D03-7C44-A6E6-86BD3311F13E}"/>
              </a:ext>
            </a:extLst>
          </p:cNvPr>
          <p:cNvSpPr txBox="1"/>
          <p:nvPr/>
        </p:nvSpPr>
        <p:spPr>
          <a:xfrm>
            <a:off x="2582806" y="3174955"/>
            <a:ext cx="435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Other conditions: elliptic polarisation</a:t>
            </a:r>
          </a:p>
        </p:txBody>
      </p:sp>
    </p:spTree>
    <p:extLst>
      <p:ext uri="{BB962C8B-B14F-4D97-AF65-F5344CB8AC3E}">
        <p14:creationId xmlns:p14="http://schemas.microsoft.com/office/powerpoint/2010/main" val="13197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Examples of Questions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EFAF0-5CC2-A849-8F3E-91822188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76D99E-9958-7F4B-B378-0B5CDE2A09D5}"/>
                  </a:ext>
                </a:extLst>
              </p:cNvPr>
              <p:cNvSpPr/>
              <p:nvPr/>
            </p:nvSpPr>
            <p:spPr>
              <a:xfrm>
                <a:off x="710458" y="954556"/>
                <a:ext cx="8066316" cy="1013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. Describe the conditions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0≤</m:t>
                    </m:r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𝛿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&lt;2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 for linear, right- and left-circular polarisation, respectively. 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76D99E-9958-7F4B-B378-0B5CDE2A0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58" y="954556"/>
                <a:ext cx="8066316" cy="1013739"/>
              </a:xfrm>
              <a:prstGeom prst="rect">
                <a:avLst/>
              </a:prstGeom>
              <a:blipFill>
                <a:blip r:embed="rId3"/>
                <a:stretch>
                  <a:fillRect l="-786" t="-1235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09B3D6-2D25-944B-A790-A57A5311D6C7}"/>
                  </a:ext>
                </a:extLst>
              </p:cNvPr>
              <p:cNvSpPr/>
              <p:nvPr/>
            </p:nvSpPr>
            <p:spPr>
              <a:xfrm>
                <a:off x="847024" y="3008357"/>
                <a:ext cx="6252359" cy="2399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5941060" algn="r"/>
                  </a:tabLst>
                </a:pPr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5941060" algn="r"/>
                  </a:tabLst>
                </a:pPr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tabLst>
                    <a:tab pos="5941060" algn="r"/>
                  </a:tabLst>
                </a:pPr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5941060" algn="r"/>
                  </a:tabLst>
                </a:pPr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5941060" algn="r"/>
                  </a:tabLst>
                </a:pPr>
                <a:r>
                  <a:rPr lang="en-GB" sz="1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(e)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𝑘𝑧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09B3D6-2D25-944B-A790-A57A5311D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24" y="3008357"/>
                <a:ext cx="6252359" cy="2399696"/>
              </a:xfrm>
              <a:prstGeom prst="rect">
                <a:avLst/>
              </a:prstGeom>
              <a:blipFill>
                <a:blip r:embed="rId4"/>
                <a:stretch>
                  <a:fillRect l="-810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92D10B-DC69-3F4D-9792-2BCB63D598C0}"/>
                  </a:ext>
                </a:extLst>
              </p:cNvPr>
              <p:cNvSpPr txBox="1"/>
              <p:nvPr/>
            </p:nvSpPr>
            <p:spPr>
              <a:xfrm>
                <a:off x="710458" y="2496181"/>
                <a:ext cx="6958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2. Determine the polarisation states of the following cases 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92D10B-DC69-3F4D-9792-2BCB63D59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58" y="2496181"/>
                <a:ext cx="6958941" cy="369332"/>
              </a:xfrm>
              <a:prstGeom prst="rect">
                <a:avLst/>
              </a:prstGeom>
              <a:blipFill>
                <a:blip r:embed="rId5"/>
                <a:stretch>
                  <a:fillRect l="-91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8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Stokes Polarisation Parameters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817F6-4056-D149-98D2-A68C22FC0ED3}"/>
                  </a:ext>
                </a:extLst>
              </p:cNvPr>
              <p:cNvSpPr txBox="1"/>
              <p:nvPr/>
            </p:nvSpPr>
            <p:spPr>
              <a:xfrm>
                <a:off x="234681" y="1330981"/>
                <a:ext cx="8909317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In 1852, Lord George Stokes discovered that any polarisation state of light can be completely described by four </a:t>
                </a:r>
                <a:r>
                  <a:rPr lang="en-US" sz="1800" b="1" i="1" dirty="0">
                    <a:latin typeface="+mn-lt"/>
                  </a:rPr>
                  <a:t>measurable</a:t>
                </a:r>
                <a:r>
                  <a:rPr lang="en-US" sz="1800" dirty="0">
                    <a:latin typeface="+mn-lt"/>
                  </a:rPr>
                  <a:t> real quantities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), which are called Stokes polarisation parameters.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817F6-4056-D149-98D2-A68C22FC0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1" y="1330981"/>
                <a:ext cx="8909317" cy="946991"/>
              </a:xfrm>
              <a:prstGeom prst="rect">
                <a:avLst/>
              </a:prstGeom>
              <a:blipFill>
                <a:blip r:embed="rId3"/>
                <a:stretch>
                  <a:fillRect l="-570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5D502D-5DD4-3546-B595-8C494615F97D}"/>
              </a:ext>
            </a:extLst>
          </p:cNvPr>
          <p:cNvSpPr txBox="1"/>
          <p:nvPr/>
        </p:nvSpPr>
        <p:spPr>
          <a:xfrm>
            <a:off x="-1" y="880011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How to measure and characterize the polarisation state of light?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4E7869A-4AE2-4140-990C-14F1F04E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526C3-D07B-FB45-B474-47458E91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7" y="2552717"/>
            <a:ext cx="2179793" cy="29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949258-7597-0549-AE4D-8E344BB1B159}"/>
              </a:ext>
            </a:extLst>
          </p:cNvPr>
          <p:cNvGrpSpPr/>
          <p:nvPr/>
        </p:nvGrpSpPr>
        <p:grpSpPr>
          <a:xfrm>
            <a:off x="2304427" y="2271329"/>
            <a:ext cx="6695507" cy="3493210"/>
            <a:chOff x="2258561" y="2483198"/>
            <a:chExt cx="6695507" cy="3493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E2AEE36-2992-9B47-8294-700CEAF1162E}"/>
                    </a:ext>
                  </a:extLst>
                </p:cNvPr>
                <p:cNvSpPr txBox="1"/>
                <p:nvPr/>
              </p:nvSpPr>
              <p:spPr>
                <a:xfrm>
                  <a:off x="2258561" y="2483198"/>
                  <a:ext cx="6548237" cy="3209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E2AEE36-2992-9B47-8294-700CEAF11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61" y="2483198"/>
                  <a:ext cx="6548237" cy="320985"/>
                </a:xfrm>
                <a:prstGeom prst="rect">
                  <a:avLst/>
                </a:prstGeom>
                <a:blipFill>
                  <a:blip r:embed="rId5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AC2BDB-ED84-4542-A235-856303CEA2C0}"/>
                    </a:ext>
                  </a:extLst>
                </p:cNvPr>
                <p:cNvSpPr txBox="1"/>
                <p:nvPr/>
              </p:nvSpPr>
              <p:spPr>
                <a:xfrm>
                  <a:off x="2258561" y="3070108"/>
                  <a:ext cx="6548237" cy="3209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AC2BDB-ED84-4542-A235-856303CEA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61" y="3070108"/>
                  <a:ext cx="6548237" cy="320985"/>
                </a:xfrm>
                <a:prstGeom prst="rect">
                  <a:avLst/>
                </a:prstGeom>
                <a:blipFill>
                  <a:blip r:embed="rId6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7045C6-8E42-3747-8F2B-DD045AEF2100}"/>
                    </a:ext>
                  </a:extLst>
                </p:cNvPr>
                <p:cNvSpPr txBox="1"/>
                <p:nvPr/>
              </p:nvSpPr>
              <p:spPr>
                <a:xfrm>
                  <a:off x="2258561" y="3663816"/>
                  <a:ext cx="6548237" cy="3209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7045C6-8E42-3747-8F2B-DD045AEF2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61" y="3663816"/>
                  <a:ext cx="6548237" cy="320985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14EACB-9618-CA44-9936-233F74F42889}"/>
                    </a:ext>
                  </a:extLst>
                </p:cNvPr>
                <p:cNvSpPr txBox="1"/>
                <p:nvPr/>
              </p:nvSpPr>
              <p:spPr>
                <a:xfrm>
                  <a:off x="2405831" y="4307895"/>
                  <a:ext cx="6548237" cy="5992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  <m:sup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GB" sz="180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GB" sz="180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800" dirty="0"/>
                </a:p>
                <a:p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14EACB-9618-CA44-9936-233F74F42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5831" y="4307895"/>
                  <a:ext cx="6548237" cy="5992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993DB81-BD2F-3F4F-AA5B-3DEED6C16FE4}"/>
                    </a:ext>
                  </a:extLst>
                </p:cNvPr>
                <p:cNvSpPr/>
                <p:nvPr/>
              </p:nvSpPr>
              <p:spPr>
                <a:xfrm>
                  <a:off x="5286782" y="4776124"/>
                  <a:ext cx="3300391" cy="7205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  <m:nary>
                          <m:nary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</m:e>
                        </m:nary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993DB81-BD2F-3F4F-AA5B-3DEED6C16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82" y="4776124"/>
                  <a:ext cx="3300391" cy="720518"/>
                </a:xfrm>
                <a:prstGeom prst="rect">
                  <a:avLst/>
                </a:prstGeom>
                <a:blipFill>
                  <a:blip r:embed="rId9"/>
                  <a:stretch>
                    <a:fillRect t="-148276" b="-22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C28CDB-8A64-4F44-B291-C246FEC9E7E3}"/>
                    </a:ext>
                  </a:extLst>
                </p:cNvPr>
                <p:cNvSpPr txBox="1"/>
                <p:nvPr/>
              </p:nvSpPr>
              <p:spPr>
                <a:xfrm>
                  <a:off x="2962418" y="4953118"/>
                  <a:ext cx="2511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a14:m>
                  <a:r>
                    <a:rPr lang="en-US" sz="1800" dirty="0">
                      <a:latin typeface="+mn-lt"/>
                    </a:rPr>
                    <a:t> means time average,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C28CDB-8A64-4F44-B291-C246FEC9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418" y="4953118"/>
                  <a:ext cx="25114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r="-100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0806F9-E179-9B46-8E5A-0123A2F32FC3}"/>
                </a:ext>
              </a:extLst>
            </p:cNvPr>
            <p:cNvSpPr txBox="1"/>
            <p:nvPr/>
          </p:nvSpPr>
          <p:spPr>
            <a:xfrm>
              <a:off x="3607133" y="5607076"/>
              <a:ext cx="428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T: Period of EM field; *: complex conjugate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6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Completely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Polarised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 Light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4E7869A-4AE2-4140-990C-14F1F04E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949258-7597-0549-AE4D-8E344BB1B159}"/>
              </a:ext>
            </a:extLst>
          </p:cNvPr>
          <p:cNvGrpSpPr/>
          <p:nvPr/>
        </p:nvGrpSpPr>
        <p:grpSpPr>
          <a:xfrm>
            <a:off x="1326141" y="1941922"/>
            <a:ext cx="6921064" cy="2531363"/>
            <a:chOff x="2258561" y="2483198"/>
            <a:chExt cx="6921064" cy="2531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E2AEE36-2992-9B47-8294-700CEAF1162E}"/>
                    </a:ext>
                  </a:extLst>
                </p:cNvPr>
                <p:cNvSpPr txBox="1"/>
                <p:nvPr/>
              </p:nvSpPr>
              <p:spPr>
                <a:xfrm>
                  <a:off x="2258561" y="2483198"/>
                  <a:ext cx="6548237" cy="3615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  <m:sup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0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E2AEE36-2992-9B47-8294-700CEAF11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61" y="2483198"/>
                  <a:ext cx="6548237" cy="361509"/>
                </a:xfrm>
                <a:prstGeom prst="rect">
                  <a:avLst/>
                </a:prstGeom>
                <a:blipFill>
                  <a:blip r:embed="rId3"/>
                  <a:stretch>
                    <a:fillRect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AC2BDB-ED84-4542-A235-856303CEA2C0}"/>
                    </a:ext>
                  </a:extLst>
                </p:cNvPr>
                <p:cNvSpPr txBox="1"/>
                <p:nvPr/>
              </p:nvSpPr>
              <p:spPr>
                <a:xfrm>
                  <a:off x="2258561" y="3070108"/>
                  <a:ext cx="6548237" cy="3615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  <m:sup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AC2BDB-ED84-4542-A235-856303CEA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61" y="3070108"/>
                  <a:ext cx="6548237" cy="361509"/>
                </a:xfrm>
                <a:prstGeom prst="rect">
                  <a:avLst/>
                </a:prstGeom>
                <a:blipFill>
                  <a:blip r:embed="rId4"/>
                  <a:stretch>
                    <a:fillRect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7045C6-8E42-3747-8F2B-DD045AEF2100}"/>
                    </a:ext>
                  </a:extLst>
                </p:cNvPr>
                <p:cNvSpPr txBox="1"/>
                <p:nvPr/>
              </p:nvSpPr>
              <p:spPr>
                <a:xfrm>
                  <a:off x="2474659" y="3679234"/>
                  <a:ext cx="6548237" cy="3566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  <m:sup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  <m:sup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7045C6-8E42-3747-8F2B-DD045AEF2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659" y="3679234"/>
                  <a:ext cx="6548237" cy="356636"/>
                </a:xfrm>
                <a:prstGeom prst="rect">
                  <a:avLst/>
                </a:prstGeom>
                <a:blipFill>
                  <a:blip r:embed="rId5"/>
                  <a:stretch>
                    <a:fillRect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14EACB-9618-CA44-9936-233F74F42889}"/>
                    </a:ext>
                  </a:extLst>
                </p:cNvPr>
                <p:cNvSpPr txBox="1"/>
                <p:nvPr/>
              </p:nvSpPr>
              <p:spPr>
                <a:xfrm>
                  <a:off x="2631388" y="4348673"/>
                  <a:ext cx="6548237" cy="665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  <m:sup>
                                    <m: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GB" sz="200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sz="200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oMath>
                    </m:oMathPara>
                  </a14:m>
                  <a:endParaRPr lang="en-US" sz="2000" dirty="0"/>
                </a:p>
                <a:p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14EACB-9618-CA44-9936-233F74F42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388" y="4348673"/>
                  <a:ext cx="6548237" cy="6658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1F7BFD-FF9A-244C-90AD-E3A0505C25D7}"/>
                  </a:ext>
                </a:extLst>
              </p:cNvPr>
              <p:cNvSpPr txBox="1"/>
              <p:nvPr/>
            </p:nvSpPr>
            <p:spPr>
              <a:xfrm>
                <a:off x="1113161" y="5320171"/>
                <a:ext cx="7345039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Knowing the Stokes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dirty="0"/>
                  <a:t> can be worked out, therefore the polarization state of light can be completely determined.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1F7BFD-FF9A-244C-90AD-E3A0505C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61" y="5320171"/>
                <a:ext cx="7345039" cy="736099"/>
              </a:xfrm>
              <a:prstGeom prst="rect">
                <a:avLst/>
              </a:prstGeom>
              <a:blipFill>
                <a:blip r:embed="rId7"/>
                <a:stretch>
                  <a:fillRect l="-862" t="-5172" r="-34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DD0BDE-8800-BF4C-81FA-DE72E5D0DCD7}"/>
                  </a:ext>
                </a:extLst>
              </p:cNvPr>
              <p:cNvSpPr txBox="1"/>
              <p:nvPr/>
            </p:nvSpPr>
            <p:spPr>
              <a:xfrm>
                <a:off x="940489" y="941919"/>
                <a:ext cx="7751735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For completely polarized light, the y- and x- component electric fields have a constant phase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1800" dirty="0"/>
                  <a:t>, Stokes parameters are given by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DD0BDE-8800-BF4C-81FA-DE72E5D0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89" y="941919"/>
                <a:ext cx="7751735" cy="671851"/>
              </a:xfrm>
              <a:prstGeom prst="rect">
                <a:avLst/>
              </a:prstGeom>
              <a:blipFill>
                <a:blip r:embed="rId8"/>
                <a:stretch>
                  <a:fillRect l="-490" t="-370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F1B198-074B-6840-BF06-1A7F54190051}"/>
                  </a:ext>
                </a:extLst>
              </p:cNvPr>
              <p:cNvSpPr/>
              <p:nvPr/>
            </p:nvSpPr>
            <p:spPr>
              <a:xfrm>
                <a:off x="3287465" y="4669853"/>
                <a:ext cx="2214068" cy="406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F1B198-074B-6840-BF06-1A7F54190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65" y="4669853"/>
                <a:ext cx="2214068" cy="40613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2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Course Contents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39191" y="1060804"/>
            <a:ext cx="853388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latin typeface="+mn-lt"/>
                <a:ea typeface="Helvetica" pitchFamily="-1" charset="0"/>
                <a:cs typeface="Baskerville"/>
              </a:rPr>
              <a:t>Polarisation of light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Types of polarisation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Linear and circular polarisation conditions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Stokes polarisation parameters</a:t>
            </a:r>
            <a:br>
              <a:rPr lang="en-US" sz="2000" dirty="0">
                <a:latin typeface="+mn-lt"/>
                <a:ea typeface="Helvetica" pitchFamily="-1" charset="0"/>
                <a:cs typeface="Baskerville"/>
              </a:rPr>
            </a:b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Jones Vector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Faraday effect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latin typeface="+mn-lt"/>
                <a:ea typeface="Helvetica" pitchFamily="-1" charset="0"/>
                <a:cs typeface="Baskerville"/>
              </a:rPr>
              <a:t>Light reflection and refraction at a planar 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Fresnel formulae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Brewster angle, critical angle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Total internal reflection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Phase changes during reflection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latin typeface="+mn-lt"/>
                <a:ea typeface="Helvetica" pitchFamily="-1" charset="0"/>
                <a:cs typeface="Baskerville"/>
              </a:rPr>
              <a:t>Principles of lasers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Einstein coefficients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Population inversion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Helvetica" pitchFamily="-1" charset="0"/>
                <a:cs typeface="Baskerville"/>
              </a:rPr>
              <a:t>Three energy level and four energy level laser systems</a:t>
            </a:r>
          </a:p>
          <a:p>
            <a:endParaRPr lang="en-US" dirty="0">
              <a:latin typeface="+mn-lt"/>
              <a:ea typeface="Helvetica" pitchFamily="-1" charset="0"/>
              <a:cs typeface="Baskervill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BA3F2F-9F1A-0A43-BF6C-E3B8EFDE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349"/>
            <a:ext cx="9144000" cy="68508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CF9A17-E30B-6D4D-936E-2E3DD5F3FCB9}"/>
                  </a:ext>
                </a:extLst>
              </p:cNvPr>
              <p:cNvSpPr/>
              <p:nvPr/>
            </p:nvSpPr>
            <p:spPr>
              <a:xfrm>
                <a:off x="1160393" y="1208331"/>
                <a:ext cx="2780633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CF9A17-E30B-6D4D-936E-2E3DD5F3F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93" y="1208331"/>
                <a:ext cx="2780633" cy="41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D2BA4F2-C6EC-B34E-B623-161F6C83DC35}"/>
                  </a:ext>
                </a:extLst>
              </p:cNvPr>
              <p:cNvSpPr/>
              <p:nvPr/>
            </p:nvSpPr>
            <p:spPr>
              <a:xfrm>
                <a:off x="1152377" y="1778780"/>
                <a:ext cx="5028941" cy="457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D2BA4F2-C6EC-B34E-B623-161F6C83D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77" y="1778780"/>
                <a:ext cx="5028941" cy="457048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6B4058-3DCB-4849-BEA9-BC28B5C5806B}"/>
                  </a:ext>
                </a:extLst>
              </p:cNvPr>
              <p:cNvSpPr/>
              <p:nvPr/>
            </p:nvSpPr>
            <p:spPr>
              <a:xfrm>
                <a:off x="555924" y="2673505"/>
                <a:ext cx="7454733" cy="1349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GB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6B4058-3DCB-4849-BEA9-BC28B5C58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4" y="2673505"/>
                <a:ext cx="7454733" cy="1349472"/>
              </a:xfrm>
              <a:prstGeom prst="rect">
                <a:avLst/>
              </a:prstGeom>
              <a:blipFill>
                <a:blip r:embed="rId5"/>
                <a:stretch>
                  <a:fillRect t="-80374" b="-12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B353A38-5BA6-FF4B-910F-97E9039A55F2}"/>
                  </a:ext>
                </a:extLst>
              </p:cNvPr>
              <p:cNvSpPr/>
              <p:nvPr/>
            </p:nvSpPr>
            <p:spPr>
              <a:xfrm>
                <a:off x="555924" y="4123559"/>
                <a:ext cx="2068836" cy="4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B353A38-5BA6-FF4B-910F-97E9039A5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4" y="4123559"/>
                <a:ext cx="2068836" cy="417678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4E7869A-4AE2-4140-990C-14F1F04E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C0CEB5-C61C-084A-8B7B-B46A442C9A63}"/>
              </a:ext>
            </a:extLst>
          </p:cNvPr>
          <p:cNvSpPr/>
          <p:nvPr/>
        </p:nvSpPr>
        <p:spPr>
          <a:xfrm>
            <a:off x="1713003" y="1188553"/>
            <a:ext cx="5717993" cy="92820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35C392-FB8F-F747-B599-32A6753B99A0}"/>
                  </a:ext>
                </a:extLst>
              </p:cNvPr>
              <p:cNvSpPr txBox="1"/>
              <p:nvPr/>
            </p:nvSpPr>
            <p:spPr>
              <a:xfrm>
                <a:off x="2392080" y="5004464"/>
                <a:ext cx="4785756" cy="3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35C392-FB8F-F747-B599-32A6753B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080" y="5004464"/>
                <a:ext cx="4785756" cy="325345"/>
              </a:xfrm>
              <a:prstGeom prst="rect">
                <a:avLst/>
              </a:prstGeom>
              <a:blipFill>
                <a:blip r:embed="rId7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5885ED-AF7B-A04B-B5B1-C7945D5C7282}"/>
                  </a:ext>
                </a:extLst>
              </p:cNvPr>
              <p:cNvSpPr txBox="1"/>
              <p:nvPr/>
            </p:nvSpPr>
            <p:spPr>
              <a:xfrm>
                <a:off x="2392080" y="5650899"/>
                <a:ext cx="4785756" cy="3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5885ED-AF7B-A04B-B5B1-C7945D5C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080" y="5650899"/>
                <a:ext cx="4785756" cy="325345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B1ABF8-F6FF-A14B-98B4-8DFBD34A3FEF}"/>
                  </a:ext>
                </a:extLst>
              </p:cNvPr>
              <p:cNvSpPr txBox="1"/>
              <p:nvPr/>
            </p:nvSpPr>
            <p:spPr>
              <a:xfrm>
                <a:off x="1026366" y="629098"/>
                <a:ext cx="5526834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Generally, we can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800" dirty="0"/>
                  <a:t> in complex term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B1ABF8-F6FF-A14B-98B4-8DFBD34A3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6" y="629098"/>
                <a:ext cx="5526834" cy="394852"/>
              </a:xfrm>
              <a:prstGeom prst="rect">
                <a:avLst/>
              </a:prstGeom>
              <a:blipFill>
                <a:blip r:embed="rId9"/>
                <a:stretch>
                  <a:fillRect l="-917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77A87F-2DC8-F84E-9B4A-3AD56ADCA687}"/>
              </a:ext>
            </a:extLst>
          </p:cNvPr>
          <p:cNvSpPr txBox="1"/>
          <p:nvPr/>
        </p:nvSpPr>
        <p:spPr>
          <a:xfrm>
            <a:off x="7257348" y="49824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5949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349"/>
            <a:ext cx="9144000" cy="68508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CF9A17-E30B-6D4D-936E-2E3DD5F3FCB9}"/>
                  </a:ext>
                </a:extLst>
              </p:cNvPr>
              <p:cNvSpPr/>
              <p:nvPr/>
            </p:nvSpPr>
            <p:spPr>
              <a:xfrm>
                <a:off x="1976132" y="414057"/>
                <a:ext cx="2780633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ωt</m:t>
                        </m:r>
                        <m:r>
                          <a:rPr lang="en-GB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000" i="0">
                            <a:latin typeface="Cambria Math" panose="02040503050406030204" pitchFamily="18" charset="0"/>
                          </a:rPr>
                          <m:t>kz</m:t>
                        </m:r>
                        <m:r>
                          <a:rPr lang="en-GB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  <a:ea typeface="Baskerville" panose="02020502070401020303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CF9A17-E30B-6D4D-936E-2E3DD5F3F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32" y="414057"/>
                <a:ext cx="2780633" cy="414601"/>
              </a:xfrm>
              <a:prstGeom prst="rect">
                <a:avLst/>
              </a:prstGeom>
              <a:blipFill>
                <a:blip r:embed="rId3"/>
                <a:stretch>
                  <a:fillRect t="-2941" r="-136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D2BA4F2-C6EC-B34E-B623-161F6C83DC35}"/>
                  </a:ext>
                </a:extLst>
              </p:cNvPr>
              <p:cNvSpPr/>
              <p:nvPr/>
            </p:nvSpPr>
            <p:spPr>
              <a:xfrm>
                <a:off x="4598237" y="408326"/>
                <a:ext cx="3046027" cy="450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D2BA4F2-C6EC-B34E-B623-161F6C83D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37" y="408326"/>
                <a:ext cx="3046027" cy="450188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4E7869A-4AE2-4140-990C-14F1F04E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A5B526-0DF7-DB4A-A511-249AFD91C17B}"/>
                  </a:ext>
                </a:extLst>
              </p:cNvPr>
              <p:cNvSpPr txBox="1"/>
              <p:nvPr/>
            </p:nvSpPr>
            <p:spPr>
              <a:xfrm>
                <a:off x="1324118" y="1336535"/>
                <a:ext cx="6548237" cy="320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A5B526-0DF7-DB4A-A511-249AFD91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118" y="1336535"/>
                <a:ext cx="6548237" cy="320985"/>
              </a:xfrm>
              <a:prstGeom prst="rect">
                <a:avLst/>
              </a:prstGeom>
              <a:blipFill>
                <a:blip r:embed="rId5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3792DA-DE5E-AE48-9400-9A2C45B1DB69}"/>
                  </a:ext>
                </a:extLst>
              </p:cNvPr>
              <p:cNvSpPr/>
              <p:nvPr/>
            </p:nvSpPr>
            <p:spPr>
              <a:xfrm>
                <a:off x="1976132" y="1954822"/>
                <a:ext cx="5753883" cy="720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3792DA-DE5E-AE48-9400-9A2C45B1D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32" y="1954822"/>
                <a:ext cx="5753883" cy="720903"/>
              </a:xfrm>
              <a:prstGeom prst="rect">
                <a:avLst/>
              </a:prstGeom>
              <a:blipFill>
                <a:blip r:embed="rId6"/>
                <a:stretch>
                  <a:fillRect t="-150877" b="-2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F7815-8D4F-2441-A5B7-9DAB0493D849}"/>
                  </a:ext>
                </a:extLst>
              </p:cNvPr>
              <p:cNvSpPr/>
              <p:nvPr/>
            </p:nvSpPr>
            <p:spPr>
              <a:xfrm>
                <a:off x="3183154" y="2920090"/>
                <a:ext cx="3353675" cy="720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p>
                        <m:s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F7815-8D4F-2441-A5B7-9DAB0493D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54" y="2920090"/>
                <a:ext cx="3353675" cy="720518"/>
              </a:xfrm>
              <a:prstGeom prst="rect">
                <a:avLst/>
              </a:prstGeom>
              <a:blipFill>
                <a:blip r:embed="rId7"/>
                <a:stretch>
                  <a:fillRect t="-146552" b="-2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AD2D99-8D53-2741-8DFB-B19E474B1203}"/>
                  </a:ext>
                </a:extLst>
              </p:cNvPr>
              <p:cNvSpPr/>
              <p:nvPr/>
            </p:nvSpPr>
            <p:spPr>
              <a:xfrm>
                <a:off x="1324118" y="3796562"/>
                <a:ext cx="6980629" cy="720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p>
                        <m:s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AD2D99-8D53-2741-8DFB-B19E474B1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118" y="3796562"/>
                <a:ext cx="6980629" cy="720903"/>
              </a:xfrm>
              <a:prstGeom prst="rect">
                <a:avLst/>
              </a:prstGeom>
              <a:blipFill>
                <a:blip r:embed="rId8"/>
                <a:stretch>
                  <a:fillRect t="-150877" b="-2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F309BE-818F-FD43-B4CC-11792800CBBC}"/>
                  </a:ext>
                </a:extLst>
              </p:cNvPr>
              <p:cNvSpPr txBox="1"/>
              <p:nvPr/>
            </p:nvSpPr>
            <p:spPr>
              <a:xfrm>
                <a:off x="1158557" y="4870788"/>
                <a:ext cx="7196416" cy="322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  <m:r>
                        <a:rPr lang="en-GB" sz="1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sup>
                          </m:sSup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sup>
                          </m:sSup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i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F309BE-818F-FD43-B4CC-11792800C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57" y="4870788"/>
                <a:ext cx="7196416" cy="322268"/>
              </a:xfrm>
              <a:prstGeom prst="rect">
                <a:avLst/>
              </a:prstGeom>
              <a:blipFill>
                <a:blip r:embed="rId9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6C0CEB5-C61C-084A-8B7B-B46A442C9A63}"/>
              </a:ext>
            </a:extLst>
          </p:cNvPr>
          <p:cNvSpPr/>
          <p:nvPr/>
        </p:nvSpPr>
        <p:spPr>
          <a:xfrm>
            <a:off x="1676907" y="152400"/>
            <a:ext cx="5717993" cy="92820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06D06E-EBFC-E443-B86D-07A1AD192575}"/>
                  </a:ext>
                </a:extLst>
              </p:cNvPr>
              <p:cNvSpPr txBox="1"/>
              <p:nvPr/>
            </p:nvSpPr>
            <p:spPr>
              <a:xfrm>
                <a:off x="1482646" y="5589359"/>
                <a:ext cx="6548237" cy="599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06D06E-EBFC-E443-B86D-07A1AD19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646" y="5589359"/>
                <a:ext cx="6548237" cy="599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2B037A8-1B1C-4D4E-ACB1-914FD3397222}"/>
              </a:ext>
            </a:extLst>
          </p:cNvPr>
          <p:cNvSpPr txBox="1"/>
          <p:nvPr/>
        </p:nvSpPr>
        <p:spPr>
          <a:xfrm>
            <a:off x="1114579" y="5563959"/>
            <a:ext cx="108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Similarly,</a:t>
            </a:r>
          </a:p>
        </p:txBody>
      </p:sp>
    </p:spTree>
    <p:extLst>
      <p:ext uri="{BB962C8B-B14F-4D97-AF65-F5344CB8AC3E}">
        <p14:creationId xmlns:p14="http://schemas.microsoft.com/office/powerpoint/2010/main" val="1112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Stokes Parameters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36DE47-A30A-3343-B7CA-44BC9D613204}"/>
                  </a:ext>
                </a:extLst>
              </p:cNvPr>
              <p:cNvSpPr txBox="1"/>
              <p:nvPr/>
            </p:nvSpPr>
            <p:spPr>
              <a:xfrm>
                <a:off x="461938" y="919444"/>
                <a:ext cx="4695453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1. Linear horizontal polarisation (LHP):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36DE47-A30A-3343-B7CA-44BC9D613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919444"/>
                <a:ext cx="4695453" cy="394852"/>
              </a:xfrm>
              <a:prstGeom prst="rect">
                <a:avLst/>
              </a:prstGeom>
              <a:blipFill>
                <a:blip r:embed="rId3"/>
                <a:stretch>
                  <a:fillRect l="-107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0F4723-8B86-B44A-AD44-77D08CE4918B}"/>
                  </a:ext>
                </a:extLst>
              </p:cNvPr>
              <p:cNvSpPr txBox="1"/>
              <p:nvPr/>
            </p:nvSpPr>
            <p:spPr>
              <a:xfrm>
                <a:off x="816569" y="1387064"/>
                <a:ext cx="3209813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0F4723-8B86-B44A-AD44-77D08CE49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9" y="1387064"/>
                <a:ext cx="3209813" cy="282450"/>
              </a:xfrm>
              <a:prstGeom prst="rect">
                <a:avLst/>
              </a:prstGeom>
              <a:blipFill>
                <a:blip r:embed="rId4"/>
                <a:stretch>
                  <a:fillRect l="-2372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B15DE1-6866-E042-ADF8-930A3C7D2B31}"/>
                  </a:ext>
                </a:extLst>
              </p:cNvPr>
              <p:cNvSpPr txBox="1"/>
              <p:nvPr/>
            </p:nvSpPr>
            <p:spPr>
              <a:xfrm>
                <a:off x="477945" y="1756330"/>
                <a:ext cx="4427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2. Linear vertical polarisation (LVP):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B15DE1-6866-E042-ADF8-930A3C7D2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5" y="1756330"/>
                <a:ext cx="4427430" cy="369332"/>
              </a:xfrm>
              <a:prstGeom prst="rect">
                <a:avLst/>
              </a:prstGeom>
              <a:blipFill>
                <a:blip r:embed="rId5"/>
                <a:stretch>
                  <a:fillRect l="-114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D14D8D-C680-0E41-9A0F-350748F6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D28988-FB42-104E-9E8A-E72D495FD226}"/>
                  </a:ext>
                </a:extLst>
              </p:cNvPr>
              <p:cNvSpPr txBox="1"/>
              <p:nvPr/>
            </p:nvSpPr>
            <p:spPr>
              <a:xfrm>
                <a:off x="792819" y="2338023"/>
                <a:ext cx="3209813" cy="31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D28988-FB42-104E-9E8A-E72D495F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9" y="2338023"/>
                <a:ext cx="3209813" cy="313163"/>
              </a:xfrm>
              <a:prstGeom prst="rect">
                <a:avLst/>
              </a:prstGeom>
              <a:blipFill>
                <a:blip r:embed="rId6"/>
                <a:stretch>
                  <a:fillRect l="-2362" t="-20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F79033-97F5-9C46-AD9B-6A4E9A3AE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225" y="1133737"/>
            <a:ext cx="1472152" cy="1173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00DA63-E1C6-1345-B8EA-22197B74C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701" y="1121995"/>
            <a:ext cx="1525042" cy="1215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B4CED-5E7D-3148-8A25-6F1346DE66FE}"/>
                  </a:ext>
                </a:extLst>
              </p:cNvPr>
              <p:cNvSpPr txBox="1"/>
              <p:nvPr/>
            </p:nvSpPr>
            <p:spPr>
              <a:xfrm>
                <a:off x="477945" y="2896368"/>
                <a:ext cx="4823565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3. Linear +45° polarisation: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800" dirty="0"/>
                  <a:t>=0</a:t>
                </a:r>
                <a:r>
                  <a:rPr lang="en-US" sz="18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B4CED-5E7D-3148-8A25-6F1346DE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5" y="2896368"/>
                <a:ext cx="4823565" cy="394852"/>
              </a:xfrm>
              <a:prstGeom prst="rect">
                <a:avLst/>
              </a:prstGeom>
              <a:blipFill>
                <a:blip r:embed="rId9"/>
                <a:stretch>
                  <a:fillRect l="-1050" t="-6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95F3EF-6B48-B947-971A-E0DF9D46F933}"/>
                  </a:ext>
                </a:extLst>
              </p:cNvPr>
              <p:cNvSpPr txBox="1"/>
              <p:nvPr/>
            </p:nvSpPr>
            <p:spPr>
              <a:xfrm>
                <a:off x="768751" y="3411254"/>
                <a:ext cx="3769566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95F3EF-6B48-B947-971A-E0DF9D46F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51" y="3411254"/>
                <a:ext cx="3769566" cy="282450"/>
              </a:xfrm>
              <a:prstGeom prst="rect">
                <a:avLst/>
              </a:prstGeom>
              <a:blipFill>
                <a:blip r:embed="rId10"/>
                <a:stretch>
                  <a:fillRect l="-2013" t="-1739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709623-847C-304A-ACF5-6DD35591CAE1}"/>
                  </a:ext>
                </a:extLst>
              </p:cNvPr>
              <p:cNvSpPr txBox="1"/>
              <p:nvPr/>
            </p:nvSpPr>
            <p:spPr>
              <a:xfrm>
                <a:off x="518635" y="3940364"/>
                <a:ext cx="4737002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4. Linear -45° polarisation: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800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709623-847C-304A-ACF5-6DD35591C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5" y="3940364"/>
                <a:ext cx="4737002" cy="394852"/>
              </a:xfrm>
              <a:prstGeom prst="rect">
                <a:avLst/>
              </a:prstGeom>
              <a:blipFill>
                <a:blip r:embed="rId11"/>
                <a:stretch>
                  <a:fillRect l="-1070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8927EC7-5306-B645-B4E9-3B1AFD6FDBC9}"/>
                  </a:ext>
                </a:extLst>
              </p:cNvPr>
              <p:cNvSpPr txBox="1"/>
              <p:nvPr/>
            </p:nvSpPr>
            <p:spPr>
              <a:xfrm>
                <a:off x="816569" y="4491097"/>
                <a:ext cx="3769566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8927EC7-5306-B645-B4E9-3B1AFD6FD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9" y="4491097"/>
                <a:ext cx="3769566" cy="282450"/>
              </a:xfrm>
              <a:prstGeom prst="rect">
                <a:avLst/>
              </a:prstGeom>
              <a:blipFill>
                <a:blip r:embed="rId12"/>
                <a:stretch>
                  <a:fillRect l="-2020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9B454DC-375C-5846-918A-4470A9A22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6045" y="2440417"/>
            <a:ext cx="1559350" cy="125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6370F-155F-664F-9E2C-32FEA3AD20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7167" y="2587556"/>
            <a:ext cx="1298198" cy="103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885770-BAD0-A64D-9C12-8B213FFB1C31}"/>
                  </a:ext>
                </a:extLst>
              </p:cNvPr>
              <p:cNvSpPr txBox="1"/>
              <p:nvPr/>
            </p:nvSpPr>
            <p:spPr>
              <a:xfrm>
                <a:off x="531884" y="4994281"/>
                <a:ext cx="6604500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5. Right-handed circular polarisation (RCP):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885770-BAD0-A64D-9C12-8B213FFB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84" y="4994281"/>
                <a:ext cx="6604500" cy="459741"/>
              </a:xfrm>
              <a:prstGeom prst="rect">
                <a:avLst/>
              </a:prstGeom>
              <a:blipFill>
                <a:blip r:embed="rId15"/>
                <a:stretch>
                  <a:fillRect l="-766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BE6683-F975-9545-9EA7-98FCEEE9CF92}"/>
                  </a:ext>
                </a:extLst>
              </p:cNvPr>
              <p:cNvSpPr txBox="1"/>
              <p:nvPr/>
            </p:nvSpPr>
            <p:spPr>
              <a:xfrm>
                <a:off x="831485" y="5469547"/>
                <a:ext cx="3769566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latin typeface="+mn-lt"/>
                  </a:rPr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BE6683-F975-9545-9EA7-98FCEEE9C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5" y="5469547"/>
                <a:ext cx="3769566" cy="282450"/>
              </a:xfrm>
              <a:prstGeom prst="rect">
                <a:avLst/>
              </a:prstGeom>
              <a:blipFill>
                <a:blip r:embed="rId16"/>
                <a:stretch>
                  <a:fillRect l="-2013" t="-20833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7053B9A-93F7-4B48-B6EA-99D603BEC4E3}"/>
                  </a:ext>
                </a:extLst>
              </p:cNvPr>
              <p:cNvSpPr txBox="1"/>
              <p:nvPr/>
            </p:nvSpPr>
            <p:spPr>
              <a:xfrm>
                <a:off x="537358" y="5844492"/>
                <a:ext cx="6559616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6. Left-handed circular polarisation (LCP):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18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7053B9A-93F7-4B48-B6EA-99D603BEC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58" y="5844492"/>
                <a:ext cx="6559616" cy="459741"/>
              </a:xfrm>
              <a:prstGeom prst="rect">
                <a:avLst/>
              </a:prstGeom>
              <a:blipFill>
                <a:blip r:embed="rId17"/>
                <a:stretch>
                  <a:fillRect l="-77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E27712C-627B-0049-9190-B709086E81D2}"/>
                  </a:ext>
                </a:extLst>
              </p:cNvPr>
              <p:cNvSpPr txBox="1"/>
              <p:nvPr/>
            </p:nvSpPr>
            <p:spPr>
              <a:xfrm>
                <a:off x="836959" y="6319758"/>
                <a:ext cx="3769566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latin typeface="+mn-lt"/>
                  </a:rPr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E27712C-627B-0049-9190-B709086E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59" y="6319758"/>
                <a:ext cx="3769566" cy="282450"/>
              </a:xfrm>
              <a:prstGeom prst="rect">
                <a:avLst/>
              </a:prstGeom>
              <a:blipFill>
                <a:blip r:embed="rId18"/>
                <a:stretch>
                  <a:fillRect l="-2013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914FA5A-0BDC-584C-B74A-50DB994F6C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56054" y="3743613"/>
            <a:ext cx="1241087" cy="1286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BC759-171E-C644-AADE-B2A978D486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9290" y="3760107"/>
            <a:ext cx="1166643" cy="12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Unpolarised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 Light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8644E4-7A6B-2148-84A5-333FA80BF17C}"/>
                  </a:ext>
                </a:extLst>
              </p:cNvPr>
              <p:cNvSpPr/>
              <p:nvPr/>
            </p:nvSpPr>
            <p:spPr>
              <a:xfrm>
                <a:off x="3281252" y="1095978"/>
                <a:ext cx="2605265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8644E4-7A6B-2148-84A5-333FA80BF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52" y="1095978"/>
                <a:ext cx="2605265" cy="387927"/>
              </a:xfrm>
              <a:prstGeom prst="rect">
                <a:avLst/>
              </a:prstGeom>
              <a:blipFill>
                <a:blip r:embed="rId3"/>
                <a:stretch>
                  <a:fillRect r="-679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00481-2EDA-1F4D-A6D3-0F353C710264}"/>
                  </a:ext>
                </a:extLst>
              </p:cNvPr>
              <p:cNvSpPr/>
              <p:nvPr/>
            </p:nvSpPr>
            <p:spPr>
              <a:xfrm>
                <a:off x="3293127" y="1779587"/>
                <a:ext cx="2673424" cy="419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00481-2EDA-1F4D-A6D3-0F353C710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127" y="1779587"/>
                <a:ext cx="2673424" cy="419217"/>
              </a:xfrm>
              <a:prstGeom prst="rect">
                <a:avLst/>
              </a:prstGeom>
              <a:blipFill>
                <a:blip r:embed="rId4"/>
                <a:stretch>
                  <a:fillRect r="-42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D27A2E3-C8BB-A64A-ADBB-4653156F873E}"/>
              </a:ext>
            </a:extLst>
          </p:cNvPr>
          <p:cNvSpPr txBox="1"/>
          <p:nvPr/>
        </p:nvSpPr>
        <p:spPr>
          <a:xfrm>
            <a:off x="6419042" y="1321992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Random phases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CBA06-1AD0-CB46-9E66-D40684427082}"/>
              </a:ext>
            </a:extLst>
          </p:cNvPr>
          <p:cNvCxnSpPr>
            <a:cxnSpLocks/>
          </p:cNvCxnSpPr>
          <p:nvPr/>
        </p:nvCxnSpPr>
        <p:spPr bwMode="auto">
          <a:xfrm>
            <a:off x="5716111" y="1390114"/>
            <a:ext cx="583241" cy="1861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B24450-EE6E-284C-A70F-941F4E3C6102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6111" y="1615732"/>
            <a:ext cx="583241" cy="186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139AB1AC-0667-4641-916E-C2FC488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D04BF8-A0EB-F84A-AA4F-AD42A2C9D88E}"/>
                  </a:ext>
                </a:extLst>
              </p:cNvPr>
              <p:cNvSpPr txBox="1"/>
              <p:nvPr/>
            </p:nvSpPr>
            <p:spPr>
              <a:xfrm>
                <a:off x="6419042" y="1613456"/>
                <a:ext cx="2605266" cy="361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600" dirty="0"/>
                  <a:t> are unrelated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D04BF8-A0EB-F84A-AA4F-AD42A2C9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42" y="1613456"/>
                <a:ext cx="2605266" cy="361189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FEAEA1-9D56-1E4A-88B0-33FCF2B87A18}"/>
                  </a:ext>
                </a:extLst>
              </p:cNvPr>
              <p:cNvSpPr/>
              <p:nvPr/>
            </p:nvSpPr>
            <p:spPr>
              <a:xfrm>
                <a:off x="797224" y="2868513"/>
                <a:ext cx="1970347" cy="374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FEAEA1-9D56-1E4A-88B0-33FCF2B87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4" y="2868513"/>
                <a:ext cx="1970347" cy="374783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220D0E-8E03-7440-9857-ECD90FB3C91E}"/>
                  </a:ext>
                </a:extLst>
              </p:cNvPr>
              <p:cNvSpPr/>
              <p:nvPr/>
            </p:nvSpPr>
            <p:spPr>
              <a:xfrm>
                <a:off x="2899274" y="2829978"/>
                <a:ext cx="2037674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220D0E-8E03-7440-9857-ECD90FB3C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74" y="2829978"/>
                <a:ext cx="2037674" cy="413318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53A8BC-6C10-8F4E-8B0D-322DC0A7A0C8}"/>
                  </a:ext>
                </a:extLst>
              </p:cNvPr>
              <p:cNvSpPr txBox="1"/>
              <p:nvPr/>
            </p:nvSpPr>
            <p:spPr>
              <a:xfrm>
                <a:off x="484739" y="3686999"/>
                <a:ext cx="4913916" cy="3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53A8BC-6C10-8F4E-8B0D-322DC0A7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9" y="3686999"/>
                <a:ext cx="4913916" cy="325345"/>
              </a:xfrm>
              <a:prstGeom prst="rect">
                <a:avLst/>
              </a:prstGeom>
              <a:blipFill>
                <a:blip r:embed="rId8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B4836A-5C9E-9142-8B54-3AA4BA992C33}"/>
                  </a:ext>
                </a:extLst>
              </p:cNvPr>
              <p:cNvSpPr txBox="1"/>
              <p:nvPr/>
            </p:nvSpPr>
            <p:spPr>
              <a:xfrm>
                <a:off x="874301" y="4248691"/>
                <a:ext cx="3906259" cy="3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B4836A-5C9E-9142-8B54-3AA4BA992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1" y="4248691"/>
                <a:ext cx="3906259" cy="325345"/>
              </a:xfrm>
              <a:prstGeom prst="rect">
                <a:avLst/>
              </a:prstGeom>
              <a:blipFill>
                <a:blip r:embed="rId9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A377B-3CA3-634F-96F6-BB3F97AB5381}"/>
                  </a:ext>
                </a:extLst>
              </p:cNvPr>
              <p:cNvSpPr/>
              <p:nvPr/>
            </p:nvSpPr>
            <p:spPr>
              <a:xfrm>
                <a:off x="797224" y="4902142"/>
                <a:ext cx="7843622" cy="720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kz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iδ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A377B-3CA3-634F-96F6-BB3F97AB5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4" y="4902142"/>
                <a:ext cx="7843622" cy="720903"/>
              </a:xfrm>
              <a:prstGeom prst="rect">
                <a:avLst/>
              </a:prstGeom>
              <a:blipFill>
                <a:blip r:embed="rId10"/>
                <a:stretch>
                  <a:fillRect t="-146552" b="-2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325DEEA-6D95-0A47-AF11-99D2E4E979E8}"/>
                  </a:ext>
                </a:extLst>
              </p:cNvPr>
              <p:cNvSpPr/>
              <p:nvPr/>
            </p:nvSpPr>
            <p:spPr>
              <a:xfrm>
                <a:off x="5851590" y="3695304"/>
                <a:ext cx="342073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n-lt"/>
                  </a:rPr>
                  <a:t>random function of t, so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325DEEA-6D95-0A47-AF11-99D2E4E97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90" y="3695304"/>
                <a:ext cx="3420731" cy="338554"/>
              </a:xfrm>
              <a:prstGeom prst="rect">
                <a:avLst/>
              </a:prstGeom>
              <a:blipFill>
                <a:blip r:embed="rId11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B3BF78-C4C0-1540-9524-CAECDD1A554D}"/>
                  </a:ext>
                </a:extLst>
              </p:cNvPr>
              <p:cNvSpPr txBox="1"/>
              <p:nvPr/>
            </p:nvSpPr>
            <p:spPr>
              <a:xfrm>
                <a:off x="6299352" y="4042096"/>
                <a:ext cx="1970347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iδ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dt</m:t>
                          </m:r>
                          <m: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B3BF78-C4C0-1540-9524-CAECDD1A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352" y="4042096"/>
                <a:ext cx="1970347" cy="651076"/>
              </a:xfrm>
              <a:prstGeom prst="rect">
                <a:avLst/>
              </a:prstGeom>
              <a:blipFill>
                <a:blip r:embed="rId12"/>
                <a:stretch>
                  <a:fillRect l="-27389" t="-146154" b="-2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3D6EE2-3851-F142-AD86-62FD24B56B1A}"/>
                  </a:ext>
                </a:extLst>
              </p:cNvPr>
              <p:cNvSpPr/>
              <p:nvPr/>
            </p:nvSpPr>
            <p:spPr>
              <a:xfrm>
                <a:off x="874301" y="5857539"/>
                <a:ext cx="506920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Similarly,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3D6EE2-3851-F142-AD86-62FD24B56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1" y="5857539"/>
                <a:ext cx="5069208" cy="413318"/>
              </a:xfrm>
              <a:prstGeom prst="rect">
                <a:avLst/>
              </a:prstGeom>
              <a:blipFill>
                <a:blip r:embed="rId13"/>
                <a:stretch>
                  <a:fillRect l="-99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istinguish between unpolarised light and linearly polarised light. How  does one get linearly polarised light">
            <a:extLst>
              <a:ext uri="{FF2B5EF4-FFF2-40B4-BE49-F238E27FC236}">
                <a16:creationId xmlns:a16="http://schemas.microsoft.com/office/drawing/2014/main" id="{7974601C-BDE7-1942-89B5-B59C5F083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1" y="714624"/>
            <a:ext cx="2051249" cy="18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Polarised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 and Unpolarized Light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684D5-F41C-5244-BEA0-BBD373FA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8A5AB-C888-0E46-BA40-3C3D75F6156E}"/>
              </a:ext>
            </a:extLst>
          </p:cNvPr>
          <p:cNvSpPr txBox="1"/>
          <p:nvPr/>
        </p:nvSpPr>
        <p:spPr>
          <a:xfrm>
            <a:off x="889000" y="160764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1800" dirty="0"/>
              <a:t>For completely polarized light: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0CA120-A7C8-8D42-8EF3-E84F6B2D9D22}"/>
                  </a:ext>
                </a:extLst>
              </p:cNvPr>
              <p:cNvSpPr/>
              <p:nvPr/>
            </p:nvSpPr>
            <p:spPr>
              <a:xfrm>
                <a:off x="4952998" y="1598722"/>
                <a:ext cx="2009012" cy="374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0CA120-A7C8-8D42-8EF3-E84F6B2D9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8" y="1598722"/>
                <a:ext cx="2009012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E78FF33-E992-8448-BD56-3097B51F3379}"/>
              </a:ext>
            </a:extLst>
          </p:cNvPr>
          <p:cNvSpPr txBox="1"/>
          <p:nvPr/>
        </p:nvSpPr>
        <p:spPr>
          <a:xfrm>
            <a:off x="889000" y="217609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1800" dirty="0"/>
              <a:t>For unpolarized light: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D7025B-8D20-AD46-83EE-EF8FFBF5C29A}"/>
                  </a:ext>
                </a:extLst>
              </p:cNvPr>
              <p:cNvSpPr txBox="1"/>
              <p:nvPr/>
            </p:nvSpPr>
            <p:spPr>
              <a:xfrm>
                <a:off x="4851400" y="2187541"/>
                <a:ext cx="2851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&gt;0, 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D7025B-8D20-AD46-83EE-EF8FFBF5C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0" y="2187541"/>
                <a:ext cx="28511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42227B-DF0D-EE4C-9FE4-86CE7160CB33}"/>
                  </a:ext>
                </a:extLst>
              </p:cNvPr>
              <p:cNvSpPr/>
              <p:nvPr/>
            </p:nvSpPr>
            <p:spPr>
              <a:xfrm>
                <a:off x="4258112" y="2805570"/>
                <a:ext cx="2039789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i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rgbClr val="0432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42227B-DF0D-EE4C-9FE4-86CE7160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112" y="2805570"/>
                <a:ext cx="2039789" cy="388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CE5EB1-9D10-3941-BD57-8FCEB77551DE}"/>
              </a:ext>
            </a:extLst>
          </p:cNvPr>
          <p:cNvSpPr txBox="1"/>
          <p:nvPr/>
        </p:nvSpPr>
        <p:spPr>
          <a:xfrm>
            <a:off x="2972183" y="2778127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In general: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68FD-B135-6948-9489-DE36BCC5DE7B}"/>
              </a:ext>
            </a:extLst>
          </p:cNvPr>
          <p:cNvSpPr txBox="1"/>
          <p:nvPr/>
        </p:nvSpPr>
        <p:spPr>
          <a:xfrm>
            <a:off x="1793523" y="3314161"/>
            <a:ext cx="525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‘=‘ condition is matched for completely polarized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9B38E-EEAC-244B-ABFB-DE33BE39B115}"/>
                  </a:ext>
                </a:extLst>
              </p:cNvPr>
              <p:cNvSpPr txBox="1"/>
              <p:nvPr/>
            </p:nvSpPr>
            <p:spPr>
              <a:xfrm>
                <a:off x="1738798" y="3990757"/>
                <a:ext cx="5805757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Intensity of completely polarized light: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9B38E-EEAC-244B-ABFB-DE33BE39B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98" y="3990757"/>
                <a:ext cx="5805757" cy="656013"/>
              </a:xfrm>
              <a:prstGeom prst="rect">
                <a:avLst/>
              </a:prstGeom>
              <a:blipFill>
                <a:blip r:embed="rId6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8FE13D-2679-5242-BF46-57A81567DE8D}"/>
                  </a:ext>
                </a:extLst>
              </p:cNvPr>
              <p:cNvSpPr txBox="1"/>
              <p:nvPr/>
            </p:nvSpPr>
            <p:spPr>
              <a:xfrm>
                <a:off x="1738798" y="4806612"/>
                <a:ext cx="544822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Intensity of unpolarized light: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8FE13D-2679-5242-BF46-57A81567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98" y="4806612"/>
                <a:ext cx="5448223" cy="656013"/>
              </a:xfrm>
              <a:prstGeom prst="rect">
                <a:avLst/>
              </a:prstGeom>
              <a:blipFill>
                <a:blip r:embed="rId7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FE84AB-72E1-4840-85D0-39600B5E8A2B}"/>
                  </a:ext>
                </a:extLst>
              </p:cNvPr>
              <p:cNvSpPr/>
              <p:nvPr/>
            </p:nvSpPr>
            <p:spPr>
              <a:xfrm>
                <a:off x="3622134" y="5521152"/>
                <a:ext cx="2039084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FE84AB-72E1-4840-85D0-39600B5E8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34" y="5521152"/>
                <a:ext cx="2039084" cy="394019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F2C1B6-EEB8-0348-AC7D-E168DC39548A}"/>
                  </a:ext>
                </a:extLst>
              </p:cNvPr>
              <p:cNvSpPr txBox="1"/>
              <p:nvPr/>
            </p:nvSpPr>
            <p:spPr>
              <a:xfrm>
                <a:off x="888999" y="929862"/>
                <a:ext cx="6372417" cy="409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represents the total intensity of light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F2C1B6-EEB8-0348-AC7D-E168DC39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99" y="929862"/>
                <a:ext cx="6372417" cy="409086"/>
              </a:xfrm>
              <a:prstGeom prst="rect">
                <a:avLst/>
              </a:prstGeom>
              <a:blipFill>
                <a:blip r:embed="rId9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741F54-21B7-5D41-A00B-16590FBC971E}"/>
              </a:ext>
            </a:extLst>
          </p:cNvPr>
          <p:cNvSpPr txBox="1"/>
          <p:nvPr/>
        </p:nvSpPr>
        <p:spPr>
          <a:xfrm>
            <a:off x="2530433" y="5930696"/>
            <a:ext cx="456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Stokes parameters can be used to separate the unpolarized and polarized parts of light </a:t>
            </a:r>
          </a:p>
        </p:txBody>
      </p:sp>
    </p:spTree>
    <p:extLst>
      <p:ext uri="{BB962C8B-B14F-4D97-AF65-F5344CB8AC3E}">
        <p14:creationId xmlns:p14="http://schemas.microsoft.com/office/powerpoint/2010/main" val="35819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Degree of Polarisation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DD78828-91D1-0941-B38D-EF83DB33FA51}"/>
              </a:ext>
            </a:extLst>
          </p:cNvPr>
          <p:cNvSpPr txBox="1"/>
          <p:nvPr/>
        </p:nvSpPr>
        <p:spPr>
          <a:xfrm>
            <a:off x="756228" y="1140117"/>
            <a:ext cx="785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Degree of </a:t>
            </a:r>
            <a:r>
              <a:rPr lang="en-US" sz="2000" dirty="0" err="1">
                <a:latin typeface="+mn-lt"/>
              </a:rPr>
              <a:t>polarisation</a:t>
            </a:r>
            <a:r>
              <a:rPr lang="en-US" sz="2000" dirty="0">
                <a:latin typeface="+mn-lt"/>
              </a:rPr>
              <a:t>: the ratio of polarized light to the total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5777A5-368F-2845-A526-516C468BCB34}"/>
                  </a:ext>
                </a:extLst>
              </p:cNvPr>
              <p:cNvSpPr txBox="1"/>
              <p:nvPr/>
            </p:nvSpPr>
            <p:spPr>
              <a:xfrm>
                <a:off x="2874196" y="1951849"/>
                <a:ext cx="2501647" cy="8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5777A5-368F-2845-A526-516C468BC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96" y="1951849"/>
                <a:ext cx="2501647" cy="869277"/>
              </a:xfrm>
              <a:prstGeom prst="rect">
                <a:avLst/>
              </a:prstGeom>
              <a:blipFill>
                <a:blip r:embed="rId3"/>
                <a:stretch>
                  <a:fillRect l="-2020" r="-505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ACBEC7-D379-464D-B98D-57878C03D9E0}"/>
                  </a:ext>
                </a:extLst>
              </p:cNvPr>
              <p:cNvSpPr txBox="1"/>
              <p:nvPr/>
            </p:nvSpPr>
            <p:spPr>
              <a:xfrm>
                <a:off x="5473497" y="2400890"/>
                <a:ext cx="1257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≤1)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ACBEC7-D379-464D-B98D-57878C03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497" y="2400890"/>
                <a:ext cx="1257587" cy="276999"/>
              </a:xfrm>
              <a:prstGeom prst="rect">
                <a:avLst/>
              </a:prstGeom>
              <a:blipFill>
                <a:blip r:embed="rId4"/>
                <a:stretch>
                  <a:fillRect l="-6061" t="-4545" r="-606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039F91-25A7-8149-B0A3-7C3CF756023C}"/>
                  </a:ext>
                </a:extLst>
              </p:cNvPr>
              <p:cNvSpPr txBox="1"/>
              <p:nvPr/>
            </p:nvSpPr>
            <p:spPr>
              <a:xfrm>
                <a:off x="2865443" y="3312457"/>
                <a:ext cx="3413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=1    </m:t>
                    </m:r>
                  </m:oMath>
                </a14:m>
                <a:r>
                  <a:rPr lang="en-US" sz="1800" dirty="0">
                    <a:latin typeface="+mn-lt"/>
                  </a:rPr>
                  <a:t>Completely </a:t>
                </a:r>
                <a:r>
                  <a:rPr lang="en-US" sz="1800" dirty="0" err="1">
                    <a:latin typeface="+mn-lt"/>
                  </a:rPr>
                  <a:t>polarised</a:t>
                </a:r>
                <a:r>
                  <a:rPr lang="en-US" sz="1800" dirty="0">
                    <a:latin typeface="+mn-lt"/>
                  </a:rPr>
                  <a:t> light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039F91-25A7-8149-B0A3-7C3CF756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43" y="3312457"/>
                <a:ext cx="3413114" cy="369332"/>
              </a:xfrm>
              <a:prstGeom prst="rect">
                <a:avLst/>
              </a:prstGeom>
              <a:blipFill>
                <a:blip r:embed="rId5"/>
                <a:stretch>
                  <a:fillRect t="-6667" r="-37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A95375-93E9-9747-8601-7D23CE449120}"/>
                  </a:ext>
                </a:extLst>
              </p:cNvPr>
              <p:cNvSpPr txBox="1"/>
              <p:nvPr/>
            </p:nvSpPr>
            <p:spPr>
              <a:xfrm>
                <a:off x="2865442" y="3814070"/>
                <a:ext cx="259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=0   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1800" dirty="0">
                    <a:latin typeface="+mn-lt"/>
                  </a:rPr>
                  <a:t>npolarised light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A95375-93E9-9747-8601-7D23CE449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42" y="3814070"/>
                <a:ext cx="2599301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087B8C-8B45-7B4A-A70C-A2665A9A47F4}"/>
                  </a:ext>
                </a:extLst>
              </p:cNvPr>
              <p:cNvSpPr txBox="1"/>
              <p:nvPr/>
            </p:nvSpPr>
            <p:spPr>
              <a:xfrm>
                <a:off x="2865090" y="4315683"/>
                <a:ext cx="3449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 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Partially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polarised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087B8C-8B45-7B4A-A70C-A2665A9A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090" y="4315683"/>
                <a:ext cx="3449662" cy="276999"/>
              </a:xfrm>
              <a:prstGeom prst="rect">
                <a:avLst/>
              </a:prstGeom>
              <a:blipFill>
                <a:blip r:embed="rId7"/>
                <a:stretch>
                  <a:fillRect l="-1099" t="-8696" r="-183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684D5-F41C-5244-BEA0-BBD373FA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Measurement of Stokes Parameters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55FD36-88BE-5043-8DD4-8A210390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B067F-AA2E-C04B-B866-9EE7061DB4BD}"/>
              </a:ext>
            </a:extLst>
          </p:cNvPr>
          <p:cNvSpPr txBox="1"/>
          <p:nvPr/>
        </p:nvSpPr>
        <p:spPr>
          <a:xfrm>
            <a:off x="602818" y="997097"/>
            <a:ext cx="599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</a:t>
            </a:r>
            <a:r>
              <a:rPr lang="en-US" sz="1800" baseline="-25000" dirty="0"/>
              <a:t>0</a:t>
            </a:r>
            <a:r>
              <a:rPr lang="en-US" sz="1800" dirty="0"/>
              <a:t>, S</a:t>
            </a:r>
            <a:r>
              <a:rPr lang="en-US" sz="1800" baseline="-25000" dirty="0"/>
              <a:t>1</a:t>
            </a:r>
            <a:r>
              <a:rPr lang="en-US" sz="1800" dirty="0"/>
              <a:t> and S</a:t>
            </a:r>
            <a:r>
              <a:rPr lang="en-US" sz="1800" baseline="-25000" dirty="0"/>
              <a:t>2</a:t>
            </a:r>
            <a:r>
              <a:rPr lang="en-US" sz="1800" dirty="0"/>
              <a:t> can be measured with a polarizer and a detector.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AF859-2441-D243-8EC8-CF21BC1D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10" y="1624691"/>
            <a:ext cx="3447390" cy="2952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180490-47F1-D342-9A4F-4B24142705B0}"/>
                  </a:ext>
                </a:extLst>
              </p:cNvPr>
              <p:cNvSpPr/>
              <p:nvPr/>
            </p:nvSpPr>
            <p:spPr>
              <a:xfrm>
                <a:off x="1314602" y="2351176"/>
                <a:ext cx="2000098" cy="31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180490-47F1-D342-9A4F-4B2414270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02" y="2351176"/>
                <a:ext cx="2000098" cy="31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18645C-246B-DE41-892B-D9DE0699B788}"/>
                  </a:ext>
                </a:extLst>
              </p:cNvPr>
              <p:cNvSpPr/>
              <p:nvPr/>
            </p:nvSpPr>
            <p:spPr>
              <a:xfrm>
                <a:off x="919019" y="1875525"/>
                <a:ext cx="2195986" cy="34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ωt</m:t>
                          </m:r>
                          <m: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400" i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GB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18645C-246B-DE41-892B-D9DE0699B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1875525"/>
                <a:ext cx="2195986" cy="342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0ED50C-B35C-7E4A-B1A8-E72166B83DAE}"/>
                  </a:ext>
                </a:extLst>
              </p:cNvPr>
              <p:cNvSpPr txBox="1"/>
              <p:nvPr/>
            </p:nvSpPr>
            <p:spPr>
              <a:xfrm>
                <a:off x="4893388" y="1468691"/>
                <a:ext cx="40929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Assuming the polarizer has an angle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with regard to the x-axis.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transmitted field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0ED50C-B35C-7E4A-B1A8-E72166B8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88" y="1468691"/>
                <a:ext cx="4092902" cy="1200329"/>
              </a:xfrm>
              <a:prstGeom prst="rect">
                <a:avLst/>
              </a:prstGeom>
              <a:blipFill>
                <a:blip r:embed="rId6"/>
                <a:stretch>
                  <a:fillRect l="-1238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CF3B7B-69F4-5F41-A92A-444244992E0B}"/>
              </a:ext>
            </a:extLst>
          </p:cNvPr>
          <p:cNvCxnSpPr>
            <a:cxnSpLocks/>
          </p:cNvCxnSpPr>
          <p:nvPr/>
        </p:nvCxnSpPr>
        <p:spPr bwMode="auto">
          <a:xfrm>
            <a:off x="910359" y="6099037"/>
            <a:ext cx="981941" cy="127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44C4A4-30F3-4C47-BFB4-4C4F5FF5B0DD}"/>
              </a:ext>
            </a:extLst>
          </p:cNvPr>
          <p:cNvCxnSpPr/>
          <p:nvPr/>
        </p:nvCxnSpPr>
        <p:spPr bwMode="auto">
          <a:xfrm>
            <a:off x="919019" y="4575037"/>
            <a:ext cx="0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976599-9303-9D40-B8AB-1E0F5DEB5CA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9019" y="6111737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D5A7E9-8FBB-4F4A-8479-10B066F82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919019" y="4859754"/>
            <a:ext cx="660400" cy="12519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AF4917-70A9-7F42-BE16-32F8A85F7342}"/>
                  </a:ext>
                </a:extLst>
              </p:cNvPr>
              <p:cNvSpPr txBox="1"/>
              <p:nvPr/>
            </p:nvSpPr>
            <p:spPr>
              <a:xfrm>
                <a:off x="1343252" y="6138446"/>
                <a:ext cx="10980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AF4917-70A9-7F42-BE16-32F8A85F7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52" y="6138446"/>
                <a:ext cx="109809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CE731F-29DC-0045-8194-4516D86DD56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337" y="5710883"/>
            <a:ext cx="169428" cy="38815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734928-D320-4A45-8367-5CF52D1C5FBC}"/>
              </a:ext>
            </a:extLst>
          </p:cNvPr>
          <p:cNvCxnSpPr>
            <a:cxnSpLocks/>
          </p:cNvCxnSpPr>
          <p:nvPr/>
        </p:nvCxnSpPr>
        <p:spPr bwMode="auto">
          <a:xfrm>
            <a:off x="1105766" y="5710883"/>
            <a:ext cx="751939" cy="3881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B173C-F816-564F-823C-A9F8C686A978}"/>
                  </a:ext>
                </a:extLst>
              </p:cNvPr>
              <p:cNvSpPr txBox="1"/>
              <p:nvPr/>
            </p:nvSpPr>
            <p:spPr>
              <a:xfrm>
                <a:off x="556717" y="5277288"/>
                <a:ext cx="1098095" cy="418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B173C-F816-564F-823C-A9F8C686A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7" y="5277288"/>
                <a:ext cx="1098095" cy="4184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81A0E1-C098-9841-BB3A-90F82E888BAD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019" y="4920952"/>
            <a:ext cx="17318" cy="117808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2A4F4D-7D3E-C94B-A0E5-9696A2E702AF}"/>
              </a:ext>
            </a:extLst>
          </p:cNvPr>
          <p:cNvCxnSpPr>
            <a:cxnSpLocks/>
          </p:cNvCxnSpPr>
          <p:nvPr/>
        </p:nvCxnSpPr>
        <p:spPr bwMode="auto">
          <a:xfrm>
            <a:off x="927678" y="4934575"/>
            <a:ext cx="490308" cy="1422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64F428-74E3-0A46-ADB1-E3D496F4B229}"/>
              </a:ext>
            </a:extLst>
          </p:cNvPr>
          <p:cNvCxnSpPr>
            <a:cxnSpLocks/>
          </p:cNvCxnSpPr>
          <p:nvPr/>
        </p:nvCxnSpPr>
        <p:spPr bwMode="auto">
          <a:xfrm flipV="1">
            <a:off x="945144" y="5137750"/>
            <a:ext cx="530594" cy="93457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4D206-1538-B34B-BBA3-4513B81DA5F7}"/>
                  </a:ext>
                </a:extLst>
              </p:cNvPr>
              <p:cNvSpPr txBox="1"/>
              <p:nvPr/>
            </p:nvSpPr>
            <p:spPr>
              <a:xfrm>
                <a:off x="1216556" y="4948799"/>
                <a:ext cx="1098095" cy="418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4D206-1538-B34B-BBA3-4513B81D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56" y="4948799"/>
                <a:ext cx="1098095" cy="418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82CEFA-0FE7-A446-A2DE-DBADA83B67B0}"/>
                  </a:ext>
                </a:extLst>
              </p:cNvPr>
              <p:cNvSpPr txBox="1"/>
              <p:nvPr/>
            </p:nvSpPr>
            <p:spPr>
              <a:xfrm>
                <a:off x="184908" y="4740848"/>
                <a:ext cx="1098095" cy="361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82CEFA-0FE7-A446-A2DE-DBADA83B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8" y="4740848"/>
                <a:ext cx="1098095" cy="361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94F134-A365-E14B-AC72-DC95898B9A6C}"/>
                  </a:ext>
                </a:extLst>
              </p:cNvPr>
              <p:cNvSpPr txBox="1"/>
              <p:nvPr/>
            </p:nvSpPr>
            <p:spPr>
              <a:xfrm>
                <a:off x="2530805" y="6115111"/>
                <a:ext cx="1665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94F134-A365-E14B-AC72-DC95898B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805" y="6115111"/>
                <a:ext cx="166520" cy="246221"/>
              </a:xfrm>
              <a:prstGeom prst="rect">
                <a:avLst/>
              </a:prstGeom>
              <a:blipFill>
                <a:blip r:embed="rId11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1EC70F-C721-C049-A408-475207613F10}"/>
                  </a:ext>
                </a:extLst>
              </p:cNvPr>
              <p:cNvSpPr txBox="1"/>
              <p:nvPr/>
            </p:nvSpPr>
            <p:spPr>
              <a:xfrm>
                <a:off x="973204" y="4364255"/>
                <a:ext cx="1702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1EC70F-C721-C049-A408-475207613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4" y="4364255"/>
                <a:ext cx="170239" cy="246221"/>
              </a:xfrm>
              <a:prstGeom prst="rect">
                <a:avLst/>
              </a:prstGeom>
              <a:blipFill>
                <a:blip r:embed="rId12"/>
                <a:stretch>
                  <a:fillRect l="-26667" r="-2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>
            <a:extLst>
              <a:ext uri="{FF2B5EF4-FFF2-40B4-BE49-F238E27FC236}">
                <a16:creationId xmlns:a16="http://schemas.microsoft.com/office/drawing/2014/main" id="{C0A9BC0D-2947-6244-9698-5D3068C6C841}"/>
              </a:ext>
            </a:extLst>
          </p:cNvPr>
          <p:cNvSpPr/>
          <p:nvPr/>
        </p:nvSpPr>
        <p:spPr bwMode="auto">
          <a:xfrm>
            <a:off x="911146" y="5906150"/>
            <a:ext cx="232297" cy="341430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60CC67-04E9-C04E-B5E0-BC34A83ED2CE}"/>
                  </a:ext>
                </a:extLst>
              </p:cNvPr>
              <p:cNvSpPr txBox="1"/>
              <p:nvPr/>
            </p:nvSpPr>
            <p:spPr>
              <a:xfrm>
                <a:off x="1154021" y="5850097"/>
                <a:ext cx="15113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60CC67-04E9-C04E-B5E0-BC34A83ED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21" y="5850097"/>
                <a:ext cx="151131" cy="215444"/>
              </a:xfrm>
              <a:prstGeom prst="rect">
                <a:avLst/>
              </a:prstGeom>
              <a:blipFill>
                <a:blip r:embed="rId13"/>
                <a:stretch>
                  <a:fillRect l="-23077" r="-230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285EA6-CB72-7646-9486-D1D648956760}"/>
              </a:ext>
            </a:extLst>
          </p:cNvPr>
          <p:cNvCxnSpPr/>
          <p:nvPr/>
        </p:nvCxnSpPr>
        <p:spPr bwMode="auto">
          <a:xfrm flipV="1">
            <a:off x="945144" y="3683000"/>
            <a:ext cx="1752181" cy="681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D838D7-090A-934B-8069-3B15920D86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16760" y="4090327"/>
            <a:ext cx="380451" cy="19386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CFD714-09DF-DA4D-8B71-0BE13F2C8358}"/>
                  </a:ext>
                </a:extLst>
              </p:cNvPr>
              <p:cNvSpPr txBox="1"/>
              <p:nvPr/>
            </p:nvSpPr>
            <p:spPr>
              <a:xfrm>
                <a:off x="5450505" y="2770159"/>
                <a:ext cx="2298700" cy="45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CFD714-09DF-DA4D-8B71-0BE13F2C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05" y="2770159"/>
                <a:ext cx="2298700" cy="4591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305122-6B4F-384A-A02F-34EF532465EF}"/>
                  </a:ext>
                </a:extLst>
              </p:cNvPr>
              <p:cNvSpPr txBox="1"/>
              <p:nvPr/>
            </p:nvSpPr>
            <p:spPr>
              <a:xfrm>
                <a:off x="4855288" y="3371248"/>
                <a:ext cx="3602911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The transmitted field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305122-6B4F-384A-A02F-34EF53246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88" y="3371248"/>
                <a:ext cx="3602911" cy="394852"/>
              </a:xfrm>
              <a:prstGeom prst="rect">
                <a:avLst/>
              </a:prstGeom>
              <a:blipFill>
                <a:blip r:embed="rId15"/>
                <a:stretch>
                  <a:fillRect l="-140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08D19-0373-C14D-9C64-D2CCC7DE850E}"/>
                  </a:ext>
                </a:extLst>
              </p:cNvPr>
              <p:cNvSpPr txBox="1"/>
              <p:nvPr/>
            </p:nvSpPr>
            <p:spPr>
              <a:xfrm>
                <a:off x="5441848" y="3853949"/>
                <a:ext cx="2298700" cy="45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08D19-0373-C14D-9C64-D2CCC7DE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48" y="3853949"/>
                <a:ext cx="2298700" cy="459165"/>
              </a:xfrm>
              <a:prstGeom prst="rect">
                <a:avLst/>
              </a:prstGeom>
              <a:blipFill>
                <a:blip r:embed="rId1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4656F43D-3410-404D-A3B6-124328058B74}"/>
              </a:ext>
            </a:extLst>
          </p:cNvPr>
          <p:cNvSpPr txBox="1"/>
          <p:nvPr/>
        </p:nvSpPr>
        <p:spPr>
          <a:xfrm>
            <a:off x="4870528" y="4448633"/>
            <a:ext cx="3602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total transmitted field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A4DD6-1783-B746-B6D4-7161BC30AA1E}"/>
                  </a:ext>
                </a:extLst>
              </p:cNvPr>
              <p:cNvSpPr txBox="1"/>
              <p:nvPr/>
            </p:nvSpPr>
            <p:spPr>
              <a:xfrm>
                <a:off x="3987968" y="4995647"/>
                <a:ext cx="4771810" cy="45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A4DD6-1783-B746-B6D4-7161BC30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968" y="4995647"/>
                <a:ext cx="4771810" cy="459165"/>
              </a:xfrm>
              <a:prstGeom prst="rect">
                <a:avLst/>
              </a:prstGeom>
              <a:blipFill>
                <a:blip r:embed="rId1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D0FC898-DF08-EA49-B5FB-650C1A4CE23F}"/>
              </a:ext>
            </a:extLst>
          </p:cNvPr>
          <p:cNvSpPr txBox="1"/>
          <p:nvPr/>
        </p:nvSpPr>
        <p:spPr>
          <a:xfrm>
            <a:off x="4602305" y="5605039"/>
            <a:ext cx="387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intensity measured by detector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8EB46F-B47F-0C46-BF8E-5A2C38EC494F}"/>
                  </a:ext>
                </a:extLst>
              </p:cNvPr>
              <p:cNvSpPr txBox="1"/>
              <p:nvPr/>
            </p:nvSpPr>
            <p:spPr>
              <a:xfrm>
                <a:off x="4058981" y="6065541"/>
                <a:ext cx="4771810" cy="409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8EB46F-B47F-0C46-BF8E-5A2C38EC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981" y="6065541"/>
                <a:ext cx="4771810" cy="409215"/>
              </a:xfrm>
              <a:prstGeom prst="rect">
                <a:avLst/>
              </a:prstGeom>
              <a:blipFill>
                <a:blip r:embed="rId1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AF099AF1-DA33-F548-9ED3-5A1A0EDADA2B}"/>
              </a:ext>
            </a:extLst>
          </p:cNvPr>
          <p:cNvSpPr txBox="1"/>
          <p:nvPr/>
        </p:nvSpPr>
        <p:spPr>
          <a:xfrm>
            <a:off x="1524817" y="4381057"/>
            <a:ext cx="165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Transmission axis of </a:t>
            </a:r>
            <a:r>
              <a:rPr lang="en-US" sz="1400" dirty="0" err="1"/>
              <a:t>polariser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50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Measurement of Stokes Parameters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55FD36-88BE-5043-8DD4-8A210390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59397" y="6426106"/>
            <a:ext cx="1905000" cy="457200"/>
          </a:xfrm>
        </p:spPr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A4DD6-1783-B746-B6D4-7161BC30AA1E}"/>
                  </a:ext>
                </a:extLst>
              </p:cNvPr>
              <p:cNvSpPr txBox="1"/>
              <p:nvPr/>
            </p:nvSpPr>
            <p:spPr>
              <a:xfrm>
                <a:off x="2159538" y="1544027"/>
                <a:ext cx="4771810" cy="45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DA4DD6-1783-B746-B6D4-7161BC30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38" y="1544027"/>
                <a:ext cx="4771810" cy="4591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D0FC898-DF08-EA49-B5FB-650C1A4CE23F}"/>
              </a:ext>
            </a:extLst>
          </p:cNvPr>
          <p:cNvSpPr txBox="1"/>
          <p:nvPr/>
        </p:nvSpPr>
        <p:spPr>
          <a:xfrm>
            <a:off x="621147" y="986435"/>
            <a:ext cx="3602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measured intensity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8EB46F-B47F-0C46-BF8E-5A2C38EC494F}"/>
                  </a:ext>
                </a:extLst>
              </p:cNvPr>
              <p:cNvSpPr txBox="1"/>
              <p:nvPr/>
            </p:nvSpPr>
            <p:spPr>
              <a:xfrm>
                <a:off x="2033647" y="995022"/>
                <a:ext cx="47718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8EB46F-B47F-0C46-BF8E-5A2C38EC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47" y="995022"/>
                <a:ext cx="4771810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FA313-9AD3-1246-92DE-507BD71BD160}"/>
                  </a:ext>
                </a:extLst>
              </p:cNvPr>
              <p:cNvSpPr txBox="1"/>
              <p:nvPr/>
            </p:nvSpPr>
            <p:spPr>
              <a:xfrm>
                <a:off x="351094" y="2362032"/>
                <a:ext cx="6060535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FA313-9AD3-1246-92DE-507BD71BD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4" y="2362032"/>
                <a:ext cx="6060535" cy="41331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EE283-C7F6-4241-98BB-7951F89659CF}"/>
                  </a:ext>
                </a:extLst>
              </p:cNvPr>
              <p:cNvSpPr txBox="1"/>
              <p:nvPr/>
            </p:nvSpPr>
            <p:spPr>
              <a:xfrm>
                <a:off x="915988" y="2894979"/>
                <a:ext cx="7622635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func>
                                    <m:func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EE283-C7F6-4241-98BB-7951F8965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88" y="2894979"/>
                <a:ext cx="7622635" cy="413318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CE4D4-D9CC-CE41-807C-8BD024A54188}"/>
                  </a:ext>
                </a:extLst>
              </p:cNvPr>
              <p:cNvSpPr txBox="1"/>
              <p:nvPr/>
            </p:nvSpPr>
            <p:spPr>
              <a:xfrm>
                <a:off x="697346" y="3800661"/>
                <a:ext cx="118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=0°,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CE4D4-D9CC-CE41-807C-8BD024A54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6" y="3800661"/>
                <a:ext cx="1180964" cy="276999"/>
              </a:xfrm>
              <a:prstGeom prst="rect">
                <a:avLst/>
              </a:prstGeom>
              <a:blipFill>
                <a:blip r:embed="rId7"/>
                <a:stretch>
                  <a:fillRect t="-8696" r="-74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F06E50-D2D3-494F-8ABF-FEB83F3B0D2F}"/>
                  </a:ext>
                </a:extLst>
              </p:cNvPr>
              <p:cNvSpPr txBox="1"/>
              <p:nvPr/>
            </p:nvSpPr>
            <p:spPr>
              <a:xfrm>
                <a:off x="1903130" y="3737873"/>
                <a:ext cx="2718512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F06E50-D2D3-494F-8ABF-FEB83F3B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130" y="3737873"/>
                <a:ext cx="2718512" cy="374783"/>
              </a:xfrm>
              <a:prstGeom prst="rect">
                <a:avLst/>
              </a:prstGeom>
              <a:blipFill>
                <a:blip r:embed="rId8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4EC1493-5C87-2B4A-A679-A1F88CC239C6}"/>
                  </a:ext>
                </a:extLst>
              </p:cNvPr>
              <p:cNvSpPr txBox="1"/>
              <p:nvPr/>
            </p:nvSpPr>
            <p:spPr>
              <a:xfrm>
                <a:off x="697926" y="4402107"/>
                <a:ext cx="1309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=90°,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4EC1493-5C87-2B4A-A679-A1F88CC2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6" y="4402107"/>
                <a:ext cx="1309205" cy="276999"/>
              </a:xfrm>
              <a:prstGeom prst="rect">
                <a:avLst/>
              </a:prstGeom>
              <a:blipFill>
                <a:blip r:embed="rId9"/>
                <a:stretch>
                  <a:fillRect t="-4348" r="-673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5A1DD71-EBCC-944A-8171-A6E84A1ED2BC}"/>
                  </a:ext>
                </a:extLst>
              </p:cNvPr>
              <p:cNvSpPr txBox="1"/>
              <p:nvPr/>
            </p:nvSpPr>
            <p:spPr>
              <a:xfrm>
                <a:off x="1903710" y="4339319"/>
                <a:ext cx="2718512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5A1DD71-EBCC-944A-8171-A6E84A1E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710" y="4339319"/>
                <a:ext cx="2718512" cy="413318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D7E19-CD36-464A-84D3-5341014D263D}"/>
                  </a:ext>
                </a:extLst>
              </p:cNvPr>
              <p:cNvSpPr txBox="1"/>
              <p:nvPr/>
            </p:nvSpPr>
            <p:spPr>
              <a:xfrm>
                <a:off x="697346" y="5069620"/>
                <a:ext cx="1309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=45°,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D7E19-CD36-464A-84D3-5341014D2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6" y="5069620"/>
                <a:ext cx="1309205" cy="276999"/>
              </a:xfrm>
              <a:prstGeom prst="rect">
                <a:avLst/>
              </a:prstGeom>
              <a:blipFill>
                <a:blip r:embed="rId11"/>
                <a:stretch>
                  <a:fillRect t="-9091" r="-673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52F4A1-E1CD-AD41-92DA-5AAAAA5D17CC}"/>
                  </a:ext>
                </a:extLst>
              </p:cNvPr>
              <p:cNvSpPr txBox="1"/>
              <p:nvPr/>
            </p:nvSpPr>
            <p:spPr>
              <a:xfrm>
                <a:off x="1878310" y="4866002"/>
                <a:ext cx="579844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52F4A1-E1CD-AD41-92DA-5AAAAA5D1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310" y="4866002"/>
                <a:ext cx="5798442" cy="610936"/>
              </a:xfrm>
              <a:prstGeom prst="rect">
                <a:avLst/>
              </a:prstGeom>
              <a:blipFill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BE074E-42BD-C443-AFB4-56661F29FD56}"/>
                  </a:ext>
                </a:extLst>
              </p:cNvPr>
              <p:cNvSpPr/>
              <p:nvPr/>
            </p:nvSpPr>
            <p:spPr>
              <a:xfrm>
                <a:off x="5169205" y="3782932"/>
                <a:ext cx="2484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i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432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BE074E-42BD-C443-AFB4-56661F29F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205" y="3782932"/>
                <a:ext cx="24848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5C5DBF7-D3F3-4F47-9704-A0442D7989D4}"/>
                  </a:ext>
                </a:extLst>
              </p:cNvPr>
              <p:cNvSpPr/>
              <p:nvPr/>
            </p:nvSpPr>
            <p:spPr>
              <a:xfrm>
                <a:off x="5220004" y="4290752"/>
                <a:ext cx="23929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432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5C5DBF7-D3F3-4F47-9704-A0442D798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04" y="4290752"/>
                <a:ext cx="23929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2BDB14A-7A4A-094E-9753-0E5AC1CDCEED}"/>
                  </a:ext>
                </a:extLst>
              </p:cNvPr>
              <p:cNvSpPr/>
              <p:nvPr/>
            </p:nvSpPr>
            <p:spPr>
              <a:xfrm>
                <a:off x="2106935" y="5752086"/>
                <a:ext cx="5214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GB" sz="1800" i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GB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432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2BDB14A-7A4A-094E-9753-0E5AC1CDC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35" y="5752086"/>
                <a:ext cx="521463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2991AB-AED8-DE4C-8E1C-27CCB51517D1}"/>
              </a:ext>
            </a:extLst>
          </p:cNvPr>
          <p:cNvSpPr txBox="1"/>
          <p:nvPr/>
        </p:nvSpPr>
        <p:spPr>
          <a:xfrm>
            <a:off x="8254028" y="2895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(eq.1)</a:t>
            </a:r>
          </a:p>
        </p:txBody>
      </p:sp>
    </p:spTree>
    <p:extLst>
      <p:ext uri="{BB962C8B-B14F-4D97-AF65-F5344CB8AC3E}">
        <p14:creationId xmlns:p14="http://schemas.microsoft.com/office/powerpoint/2010/main" val="349825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Measurement of S</a:t>
            </a:r>
            <a:r>
              <a:rPr lang="en-US" sz="4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3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skerville"/>
              <a:cs typeface="Baskerville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55FD36-88BE-5043-8DD4-8A210390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6B067F-AA2E-C04B-B866-9EE7061DB4BD}"/>
                  </a:ext>
                </a:extLst>
              </p:cNvPr>
              <p:cNvSpPr txBox="1"/>
              <p:nvPr/>
            </p:nvSpPr>
            <p:spPr>
              <a:xfrm>
                <a:off x="4733042" y="986769"/>
                <a:ext cx="4231524" cy="2056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S</a:t>
                </a:r>
                <a:r>
                  <a:rPr lang="en-US" sz="1800" baseline="-25000" dirty="0"/>
                  <a:t>3</a:t>
                </a:r>
                <a:r>
                  <a:rPr lang="en-US" sz="1800" dirty="0"/>
                  <a:t> can be measured with the combination of a waveplate and a polarizer. </a:t>
                </a:r>
              </a:p>
              <a:p>
                <a:r>
                  <a:rPr lang="en-US" sz="1800" dirty="0"/>
                  <a:t>A waveplate introduces a phase difference of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/>
                  <a:t> between the x- and y-components of E-field, i.e., after the waveplate, </a:t>
                </a:r>
              </a:p>
              <a:p>
                <a:endParaRPr lang="en-US" sz="1800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GB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6B067F-AA2E-C04B-B866-9EE7061DB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042" y="986769"/>
                <a:ext cx="4231524" cy="2056845"/>
              </a:xfrm>
              <a:prstGeom prst="rect">
                <a:avLst/>
              </a:prstGeom>
              <a:blipFill>
                <a:blip r:embed="rId3"/>
                <a:stretch>
                  <a:fillRect l="-1194" t="-1227" r="-2090" b="-2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8B53673-E583-D646-8B33-353F3ABC3854}"/>
              </a:ext>
            </a:extLst>
          </p:cNvPr>
          <p:cNvGrpSpPr/>
          <p:nvPr/>
        </p:nvGrpSpPr>
        <p:grpSpPr>
          <a:xfrm>
            <a:off x="578040" y="924193"/>
            <a:ext cx="3975570" cy="3107841"/>
            <a:chOff x="2506960" y="763408"/>
            <a:chExt cx="3975570" cy="3107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6EB1B7-8A07-F344-A7CA-E7E54D3CBDE2}"/>
                    </a:ext>
                  </a:extLst>
                </p:cNvPr>
                <p:cNvSpPr txBox="1"/>
                <p:nvPr/>
              </p:nvSpPr>
              <p:spPr>
                <a:xfrm>
                  <a:off x="2506960" y="1052694"/>
                  <a:ext cx="539750" cy="3275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6EB1B7-8A07-F344-A7CA-E7E54D3CB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60" y="1052694"/>
                  <a:ext cx="539750" cy="327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1BC2E7-71CA-D44F-9845-719B19746D40}"/>
                    </a:ext>
                  </a:extLst>
                </p:cNvPr>
                <p:cNvSpPr txBox="1"/>
                <p:nvPr/>
              </p:nvSpPr>
              <p:spPr>
                <a:xfrm>
                  <a:off x="3123791" y="1283480"/>
                  <a:ext cx="5397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4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1BC2E7-71CA-D44F-9845-719B19746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791" y="1283480"/>
                  <a:ext cx="5397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C59A43-9330-3A4F-9F0D-DC10D540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3916" y="763408"/>
              <a:ext cx="3628614" cy="31078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E86F40-BAB0-AC4A-A29B-37189F8823EC}"/>
                    </a:ext>
                  </a:extLst>
                </p:cNvPr>
                <p:cNvSpPr txBox="1"/>
                <p:nvPr/>
              </p:nvSpPr>
              <p:spPr>
                <a:xfrm>
                  <a:off x="4398348" y="2223621"/>
                  <a:ext cx="5397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E86F40-BAB0-AC4A-A29B-37189F882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348" y="2223621"/>
                  <a:ext cx="53975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CAEBAD-4702-A648-BB86-364EB43C9A77}"/>
                    </a:ext>
                  </a:extLst>
                </p:cNvPr>
                <p:cNvSpPr txBox="1"/>
                <p:nvPr/>
              </p:nvSpPr>
              <p:spPr>
                <a:xfrm>
                  <a:off x="4128473" y="1854407"/>
                  <a:ext cx="539750" cy="324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40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CAEBAD-4702-A648-BB86-364EB43C9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473" y="1854407"/>
                  <a:ext cx="539750" cy="3247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706747-03D8-DC49-A0EF-02B7BEB840B1}"/>
                  </a:ext>
                </a:extLst>
              </p:cNvPr>
              <p:cNvSpPr txBox="1"/>
              <p:nvPr/>
            </p:nvSpPr>
            <p:spPr>
              <a:xfrm>
                <a:off x="1079690" y="4197554"/>
                <a:ext cx="770696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The intensity measured by the detector is (this can be obtained by replacing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in Eq.1 in slide 27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706747-03D8-DC49-A0EF-02B7BEB84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90" y="4197554"/>
                <a:ext cx="7706960" cy="671851"/>
              </a:xfrm>
              <a:prstGeom prst="rect">
                <a:avLst/>
              </a:prstGeom>
              <a:blipFill>
                <a:blip r:embed="rId9"/>
                <a:stretch>
                  <a:fillRect l="-49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664298-EDA5-2A4D-A83F-738E3B2ECE27}"/>
                  </a:ext>
                </a:extLst>
              </p:cNvPr>
              <p:cNvSpPr txBox="1"/>
              <p:nvPr/>
            </p:nvSpPr>
            <p:spPr>
              <a:xfrm>
                <a:off x="631526" y="5044229"/>
                <a:ext cx="8121858" cy="409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664298-EDA5-2A4D-A83F-738E3B2E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6" y="5044229"/>
                <a:ext cx="8121858" cy="40972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10CE68-F155-7241-88BB-E0DF38D8A0F6}"/>
                  </a:ext>
                </a:extLst>
              </p:cNvPr>
              <p:cNvSpPr txBox="1"/>
              <p:nvPr/>
            </p:nvSpPr>
            <p:spPr>
              <a:xfrm>
                <a:off x="924996" y="5644521"/>
                <a:ext cx="7689660" cy="409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10CE68-F155-7241-88BB-E0DF38D8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" y="5644521"/>
                <a:ext cx="7689660" cy="409728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Measurement of S</a:t>
            </a:r>
            <a:r>
              <a:rPr lang="en-US" sz="4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3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skerville"/>
              <a:cs typeface="Baskerville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55FD36-88BE-5043-8DD4-8A210390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5D67B7-1E0E-BC4D-B4CD-7D54EF4039BC}"/>
                  </a:ext>
                </a:extLst>
              </p:cNvPr>
              <p:cNvSpPr txBox="1"/>
              <p:nvPr/>
            </p:nvSpPr>
            <p:spPr>
              <a:xfrm>
                <a:off x="2719657" y="1695692"/>
                <a:ext cx="2292350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′∗</m:t>
                            </m:r>
                          </m:sup>
                        </m:sSubSup>
                      </m:e>
                    </m:d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5D67B7-1E0E-BC4D-B4CD-7D54EF40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657" y="1695692"/>
                <a:ext cx="2292350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1B395D-B14F-EA46-A105-E8FABEE436CF}"/>
                  </a:ext>
                </a:extLst>
              </p:cNvPr>
              <p:cNvSpPr txBox="1"/>
              <p:nvPr/>
            </p:nvSpPr>
            <p:spPr>
              <a:xfrm>
                <a:off x="4500427" y="1681042"/>
                <a:ext cx="2292350" cy="41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1B395D-B14F-EA46-A105-E8FABEE4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27" y="1681042"/>
                <a:ext cx="2292350" cy="414088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1E555F-D037-284E-9C40-54EB816999BB}"/>
                  </a:ext>
                </a:extLst>
              </p:cNvPr>
              <p:cNvSpPr txBox="1"/>
              <p:nvPr/>
            </p:nvSpPr>
            <p:spPr>
              <a:xfrm>
                <a:off x="2006666" y="2304979"/>
                <a:ext cx="4987522" cy="42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1E555F-D037-284E-9C40-54EB8169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66" y="2304979"/>
                <a:ext cx="4987522" cy="421269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0BB4A-E959-1E4D-8067-61A3A4B08327}"/>
                  </a:ext>
                </a:extLst>
              </p:cNvPr>
              <p:cNvSpPr txBox="1"/>
              <p:nvPr/>
            </p:nvSpPr>
            <p:spPr>
              <a:xfrm>
                <a:off x="1681432" y="2871624"/>
                <a:ext cx="3062758" cy="37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0BB4A-E959-1E4D-8067-61A3A4B0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32" y="2871624"/>
                <a:ext cx="3062758" cy="379976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3380BD-DA6D-9D48-8918-032A8537B56F}"/>
                  </a:ext>
                </a:extLst>
              </p:cNvPr>
              <p:cNvSpPr txBox="1"/>
              <p:nvPr/>
            </p:nvSpPr>
            <p:spPr>
              <a:xfrm>
                <a:off x="4415778" y="2860359"/>
                <a:ext cx="3062758" cy="37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3380BD-DA6D-9D48-8918-032A8537B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78" y="2860359"/>
                <a:ext cx="3062758" cy="379976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32E902-25C0-C64C-B653-836425CB1B96}"/>
                  </a:ext>
                </a:extLst>
              </p:cNvPr>
              <p:cNvSpPr txBox="1"/>
              <p:nvPr/>
            </p:nvSpPr>
            <p:spPr>
              <a:xfrm>
                <a:off x="994380" y="3418240"/>
                <a:ext cx="7155239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32E902-25C0-C64C-B653-836425CB1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80" y="3418240"/>
                <a:ext cx="7155239" cy="413318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A4EAB3-B91B-7E41-905F-04977B121848}"/>
                  </a:ext>
                </a:extLst>
              </p:cNvPr>
              <p:cNvSpPr txBox="1"/>
              <p:nvPr/>
            </p:nvSpPr>
            <p:spPr>
              <a:xfrm>
                <a:off x="1744932" y="3916633"/>
                <a:ext cx="6902674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A4EAB3-B91B-7E41-905F-04977B12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32" y="3916633"/>
                <a:ext cx="6902674" cy="413318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49AC3C-E739-8E45-B42F-AF68786498AB}"/>
                  </a:ext>
                </a:extLst>
              </p:cNvPr>
              <p:cNvSpPr txBox="1"/>
              <p:nvPr/>
            </p:nvSpPr>
            <p:spPr>
              <a:xfrm>
                <a:off x="609600" y="4932328"/>
                <a:ext cx="8166099" cy="40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49AC3C-E739-8E45-B42F-AF687864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932328"/>
                <a:ext cx="8166099" cy="405496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391168-19D9-EA4F-B457-C0F9F3025726}"/>
                  </a:ext>
                </a:extLst>
              </p:cNvPr>
              <p:cNvSpPr txBox="1"/>
              <p:nvPr/>
            </p:nvSpPr>
            <p:spPr>
              <a:xfrm>
                <a:off x="2108939" y="5440899"/>
                <a:ext cx="5270501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45°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90°</m:t>
                          </m:r>
                        </m:e>
                      </m:d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391168-19D9-EA4F-B457-C0F9F3025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939" y="5440899"/>
                <a:ext cx="527050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F587E3-8E64-9240-9D5A-353614C92B81}"/>
                  </a:ext>
                </a:extLst>
              </p:cNvPr>
              <p:cNvSpPr txBox="1"/>
              <p:nvPr/>
            </p:nvSpPr>
            <p:spPr>
              <a:xfrm>
                <a:off x="2409488" y="6173447"/>
                <a:ext cx="4584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45°,90°</m:t>
                          </m:r>
                        </m:e>
                      </m:d>
                      <m:r>
                        <a:rPr lang="en-GB" sz="18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F587E3-8E64-9240-9D5A-353614C9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488" y="6173447"/>
                <a:ext cx="45847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C135D2-4AA8-F841-B9F6-12D664C86C7C}"/>
                  </a:ext>
                </a:extLst>
              </p:cNvPr>
              <p:cNvSpPr txBox="1"/>
              <p:nvPr/>
            </p:nvSpPr>
            <p:spPr>
              <a:xfrm>
                <a:off x="1036964" y="980350"/>
                <a:ext cx="7689660" cy="409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C135D2-4AA8-F841-B9F6-12D664C8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64" y="980350"/>
                <a:ext cx="7689660" cy="409728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99DCDD-6B1F-CB42-850B-24954A8E3EE5}"/>
                  </a:ext>
                </a:extLst>
              </p:cNvPr>
              <p:cNvSpPr txBox="1"/>
              <p:nvPr/>
            </p:nvSpPr>
            <p:spPr>
              <a:xfrm>
                <a:off x="1744932" y="4401577"/>
                <a:ext cx="4478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99DCDD-6B1F-CB42-850B-24954A8E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32" y="4401577"/>
                <a:ext cx="4478068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Suggested Textbooks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3D10543-8453-C848-BA47-26C9353AFC94}"/>
              </a:ext>
            </a:extLst>
          </p:cNvPr>
          <p:cNvSpPr/>
          <p:nvPr/>
        </p:nvSpPr>
        <p:spPr>
          <a:xfrm>
            <a:off x="771896" y="1338948"/>
            <a:ext cx="794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Polarized light, 3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rd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 Edition, Dennis H Goldstein.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Principles of Optics, Max Born &amp; Emil Wolf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Lasers : theory and applications, K. </a:t>
            </a:r>
            <a:r>
              <a:rPr lang="en-GB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Thyagarajan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and A.K. </a:t>
            </a:r>
            <a:r>
              <a:rPr lang="en-GB" dirty="0" err="1">
                <a:latin typeface="Baskerville" panose="02020502070401020303" pitchFamily="18" charset="0"/>
                <a:ea typeface="Baskerville" panose="02020502070401020303" pitchFamily="18" charset="0"/>
              </a:rPr>
              <a:t>Ghatak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  <a:cs typeface="Baskervill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DC7F6-21FF-3044-BD67-A241EA7C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349"/>
            <a:ext cx="9144000" cy="68508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D10F3-A9C5-1940-B05C-C53F6FE0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83E2A-19B8-8F4B-AC94-02F8E0B6C069}"/>
              </a:ext>
            </a:extLst>
          </p:cNvPr>
          <p:cNvSpPr txBox="1"/>
          <p:nvPr/>
        </p:nvSpPr>
        <p:spPr>
          <a:xfrm>
            <a:off x="0" y="26125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Determine the polarisation states from Stokes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0BC879-75CF-1046-BEEB-DB0F52AEAD32}"/>
                  </a:ext>
                </a:extLst>
              </p:cNvPr>
              <p:cNvSpPr txBox="1"/>
              <p:nvPr/>
            </p:nvSpPr>
            <p:spPr>
              <a:xfrm>
                <a:off x="518261" y="916277"/>
                <a:ext cx="5909888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Intensity of unpolarized light: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0BC879-75CF-1046-BEEB-DB0F52AEA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" y="916277"/>
                <a:ext cx="5909888" cy="656013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53604D-C8DB-944B-AD79-AB49739AEBB7}"/>
                  </a:ext>
                </a:extLst>
              </p:cNvPr>
              <p:cNvSpPr txBox="1"/>
              <p:nvPr/>
            </p:nvSpPr>
            <p:spPr>
              <a:xfrm>
                <a:off x="973862" y="1572290"/>
                <a:ext cx="4722127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Intensity of polarized light: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53604D-C8DB-944B-AD79-AB49739A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2" y="1572290"/>
                <a:ext cx="4722127" cy="656013"/>
              </a:xfrm>
              <a:prstGeom prst="rect">
                <a:avLst/>
              </a:prstGeom>
              <a:blipFill>
                <a:blip r:embed="rId4"/>
                <a:stretch>
                  <a:fillRect l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7BF0181-65BC-334C-A945-BE04DBA00B91}"/>
              </a:ext>
            </a:extLst>
          </p:cNvPr>
          <p:cNvSpPr txBox="1"/>
          <p:nvPr/>
        </p:nvSpPr>
        <p:spPr>
          <a:xfrm>
            <a:off x="969695" y="2526327"/>
            <a:ext cx="259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Degree of polarisation: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988DB6-3C93-5240-8381-B84552FBA704}"/>
                  </a:ext>
                </a:extLst>
              </p:cNvPr>
              <p:cNvSpPr txBox="1"/>
              <p:nvPr/>
            </p:nvSpPr>
            <p:spPr>
              <a:xfrm>
                <a:off x="3194342" y="2150968"/>
                <a:ext cx="2501647" cy="8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988DB6-3C93-5240-8381-B84552FB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342" y="2150968"/>
                <a:ext cx="2501647" cy="869277"/>
              </a:xfrm>
              <a:prstGeom prst="rect">
                <a:avLst/>
              </a:prstGeom>
              <a:blipFill>
                <a:blip r:embed="rId5"/>
                <a:stretch>
                  <a:fillRect l="-2020" r="-505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49EFF7-163D-FF45-B51D-97CB60219010}"/>
              </a:ext>
            </a:extLst>
          </p:cNvPr>
          <p:cNvSpPr txBox="1"/>
          <p:nvPr/>
        </p:nvSpPr>
        <p:spPr>
          <a:xfrm>
            <a:off x="563223" y="3242327"/>
            <a:ext cx="484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 For the completely </a:t>
            </a:r>
            <a:r>
              <a:rPr lang="en-US" sz="1800" dirty="0" err="1"/>
              <a:t>polarised</a:t>
            </a:r>
            <a:r>
              <a:rPr lang="en-US" sz="1800" dirty="0"/>
              <a:t>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BAE22-7FA8-9840-9F7F-EBA6AF727818}"/>
                  </a:ext>
                </a:extLst>
              </p:cNvPr>
              <p:cNvSpPr txBox="1"/>
              <p:nvPr/>
            </p:nvSpPr>
            <p:spPr>
              <a:xfrm>
                <a:off x="1044235" y="3849696"/>
                <a:ext cx="3174965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BAE22-7FA8-9840-9F7F-EBA6AF72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35" y="3849696"/>
                <a:ext cx="3174965" cy="563680"/>
              </a:xfrm>
              <a:prstGeom prst="rect">
                <a:avLst/>
              </a:prstGeom>
              <a:blipFill>
                <a:blip r:embed="rId6"/>
                <a:stretch>
                  <a:fillRect l="-1594" r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9C25AC-F558-D34E-8CC0-B49931B127E7}"/>
                  </a:ext>
                </a:extLst>
              </p:cNvPr>
              <p:cNvSpPr txBox="1"/>
              <p:nvPr/>
            </p:nvSpPr>
            <p:spPr>
              <a:xfrm>
                <a:off x="2247920" y="4534852"/>
                <a:ext cx="2450570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9C25AC-F558-D34E-8CC0-B49931B1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20" y="4534852"/>
                <a:ext cx="2450570" cy="316753"/>
              </a:xfrm>
              <a:prstGeom prst="rect">
                <a:avLst/>
              </a:prstGeom>
              <a:blipFill>
                <a:blip r:embed="rId7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FC420C-57B9-D242-97E9-82F36BC22558}"/>
                  </a:ext>
                </a:extLst>
              </p:cNvPr>
              <p:cNvSpPr txBox="1"/>
              <p:nvPr/>
            </p:nvSpPr>
            <p:spPr>
              <a:xfrm>
                <a:off x="2349931" y="5057725"/>
                <a:ext cx="2631119" cy="302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i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FC420C-57B9-D242-97E9-82F36BC2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31" y="5057725"/>
                <a:ext cx="2631119" cy="302519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35852-1915-CD48-9EB6-E04DD6FE1B77}"/>
                  </a:ext>
                </a:extLst>
              </p:cNvPr>
              <p:cNvSpPr txBox="1"/>
              <p:nvPr/>
            </p:nvSpPr>
            <p:spPr>
              <a:xfrm>
                <a:off x="2338056" y="5585655"/>
                <a:ext cx="2631120" cy="579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35852-1915-CD48-9EB6-E04DD6FE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56" y="5585655"/>
                <a:ext cx="2631120" cy="579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9D8366-847E-2542-8A47-6B27C300B187}"/>
                  </a:ext>
                </a:extLst>
              </p:cNvPr>
              <p:cNvSpPr/>
              <p:nvPr/>
            </p:nvSpPr>
            <p:spPr>
              <a:xfrm>
                <a:off x="1044235" y="6054658"/>
                <a:ext cx="4196072" cy="671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800" dirty="0"/>
                  <a:t> can be completely determined, hence the polarisation ellipse.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9D8366-847E-2542-8A47-6B27C300B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35" y="6054658"/>
                <a:ext cx="4196072" cy="671851"/>
              </a:xfrm>
              <a:prstGeom prst="rect">
                <a:avLst/>
              </a:prstGeom>
              <a:blipFill>
                <a:blip r:embed="rId10"/>
                <a:stretch>
                  <a:fillRect l="-1208" t="-370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E689A-48E7-3443-B15F-371E6911DAA8}"/>
                  </a:ext>
                </a:extLst>
              </p:cNvPr>
              <p:cNvSpPr/>
              <p:nvPr/>
            </p:nvSpPr>
            <p:spPr>
              <a:xfrm>
                <a:off x="5504443" y="3490378"/>
                <a:ext cx="2953757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GB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E689A-48E7-3443-B15F-371E6911D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43" y="3490378"/>
                <a:ext cx="2953757" cy="1169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0447DF-B4F4-E549-BDC0-645C21A58B05}"/>
                  </a:ext>
                </a:extLst>
              </p:cNvPr>
              <p:cNvSpPr/>
              <p:nvPr/>
            </p:nvSpPr>
            <p:spPr>
              <a:xfrm>
                <a:off x="5536215" y="4545479"/>
                <a:ext cx="3008644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0447DF-B4F4-E549-BDC0-645C21A58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15" y="4545479"/>
                <a:ext cx="3008644" cy="1169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B668C-4070-F744-9DA5-A1786BA354C5}"/>
                  </a:ext>
                </a:extLst>
              </p:cNvPr>
              <p:cNvSpPr/>
              <p:nvPr/>
            </p:nvSpPr>
            <p:spPr>
              <a:xfrm>
                <a:off x="5571840" y="5919367"/>
                <a:ext cx="1244187" cy="658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B668C-4070-F744-9DA5-A1786BA35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40" y="5919367"/>
                <a:ext cx="1244187" cy="6580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6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34" grpId="0"/>
      <p:bldP spid="35" grpId="0"/>
      <p:bldP spid="36" grpId="0"/>
      <p:bldP spid="8" grpId="0"/>
      <p:bldP spid="9" grpId="0"/>
      <p:bldP spid="4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Waveplate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C4A6B77-2083-C245-BA91-E46B6898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015CC-A93A-AD4E-BF15-2EFCBA9BDBE5}"/>
              </a:ext>
            </a:extLst>
          </p:cNvPr>
          <p:cNvSpPr txBox="1"/>
          <p:nvPr/>
        </p:nvSpPr>
        <p:spPr>
          <a:xfrm>
            <a:off x="819398" y="831116"/>
            <a:ext cx="7745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waveplate is usually made of a slice of crystal, which is used to induce a phase difference for </a:t>
            </a:r>
            <a:r>
              <a:rPr lang="en-US" sz="2000" dirty="0" err="1"/>
              <a:t>polarisations</a:t>
            </a:r>
            <a:r>
              <a:rPr lang="en-US" sz="2000" dirty="0"/>
              <a:t> along its </a:t>
            </a:r>
            <a:r>
              <a:rPr lang="en-US" sz="2000" i="1" dirty="0"/>
              <a:t>fast</a:t>
            </a:r>
            <a:r>
              <a:rPr lang="en-US" sz="2000" dirty="0"/>
              <a:t> and </a:t>
            </a:r>
            <a:r>
              <a:rPr lang="en-US" sz="2000" i="1" dirty="0"/>
              <a:t>slow</a:t>
            </a:r>
            <a:r>
              <a:rPr lang="en-US" sz="2000" dirty="0"/>
              <a:t> axes, as the refractive indices are different for </a:t>
            </a:r>
            <a:r>
              <a:rPr lang="en-US" sz="2000" dirty="0" err="1"/>
              <a:t>polarisations</a:t>
            </a:r>
            <a:r>
              <a:rPr lang="en-US" sz="2000" dirty="0"/>
              <a:t> along the two axes.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E5112-972B-0C44-8979-95DD4070C183}"/>
              </a:ext>
            </a:extLst>
          </p:cNvPr>
          <p:cNvSpPr txBox="1"/>
          <p:nvPr/>
        </p:nvSpPr>
        <p:spPr>
          <a:xfrm>
            <a:off x="656644" y="4369883"/>
            <a:ext cx="1879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Phase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81665B-13D8-8C4D-9DDA-3A9CAE66AF27}"/>
                  </a:ext>
                </a:extLst>
              </p:cNvPr>
              <p:cNvSpPr txBox="1"/>
              <p:nvPr/>
            </p:nvSpPr>
            <p:spPr>
              <a:xfrm>
                <a:off x="2598679" y="4305378"/>
                <a:ext cx="2190920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81665B-13D8-8C4D-9DDA-3A9CAE66A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79" y="4305378"/>
                <a:ext cx="2190920" cy="584455"/>
              </a:xfrm>
              <a:prstGeom prst="rect">
                <a:avLst/>
              </a:prstGeom>
              <a:blipFill>
                <a:blip r:embed="rId3"/>
                <a:stretch>
                  <a:fillRect l="-1724" t="-4255" r="-172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CC8321C-9659-F843-A198-326D086FCC75}"/>
              </a:ext>
            </a:extLst>
          </p:cNvPr>
          <p:cNvGrpSpPr/>
          <p:nvPr/>
        </p:nvGrpSpPr>
        <p:grpSpPr>
          <a:xfrm>
            <a:off x="5071753" y="2124290"/>
            <a:ext cx="3528951" cy="3560622"/>
            <a:chOff x="5071753" y="2124290"/>
            <a:chExt cx="3528951" cy="35606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0CBB63-4E62-1844-B848-A1E3C40C8B1E}"/>
                </a:ext>
              </a:extLst>
            </p:cNvPr>
            <p:cNvGrpSpPr/>
            <p:nvPr/>
          </p:nvGrpSpPr>
          <p:grpSpPr>
            <a:xfrm>
              <a:off x="5071753" y="2124290"/>
              <a:ext cx="3528951" cy="3307278"/>
              <a:chOff x="2895600" y="1721922"/>
              <a:chExt cx="3528951" cy="330727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56AB381-10F4-8646-807E-3237227BC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5600" y="1828800"/>
                <a:ext cx="3352800" cy="3200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B07A06-91B8-CC46-959E-4D7DEC12FD29}"/>
                  </a:ext>
                </a:extLst>
              </p:cNvPr>
              <p:cNvSpPr/>
              <p:nvPr/>
            </p:nvSpPr>
            <p:spPr>
              <a:xfrm>
                <a:off x="5130140" y="1721922"/>
                <a:ext cx="1294411" cy="1294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CDE414-EC89-3149-9EAC-E6789DBF27E9}"/>
                </a:ext>
              </a:extLst>
            </p:cNvPr>
            <p:cNvSpPr txBox="1"/>
            <p:nvPr/>
          </p:nvSpPr>
          <p:spPr>
            <a:xfrm>
              <a:off x="6680366" y="2284687"/>
              <a:ext cx="1295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(o-wave)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6DF36B-AA3F-B748-8DDA-50846D5BA1C0}"/>
                </a:ext>
              </a:extLst>
            </p:cNvPr>
            <p:cNvSpPr txBox="1"/>
            <p:nvPr/>
          </p:nvSpPr>
          <p:spPr>
            <a:xfrm>
              <a:off x="7387514" y="4211782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(e-wave)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772A3F-AFE6-F342-A54F-EE05EA58A60D}"/>
                </a:ext>
              </a:extLst>
            </p:cNvPr>
            <p:cNvCxnSpPr/>
            <p:nvPr/>
          </p:nvCxnSpPr>
          <p:spPr bwMode="auto">
            <a:xfrm>
              <a:off x="7018318" y="5011222"/>
              <a:ext cx="0" cy="4203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9B3145-974B-D74C-AD6F-74E2C41BB244}"/>
                </a:ext>
              </a:extLst>
            </p:cNvPr>
            <p:cNvCxnSpPr/>
            <p:nvPr/>
          </p:nvCxnSpPr>
          <p:spPr bwMode="auto">
            <a:xfrm>
              <a:off x="7170718" y="4975597"/>
              <a:ext cx="0" cy="4203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518B095-9C0C-B044-A21A-F1AFD5519FE9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flipV="1">
              <a:off x="6988366" y="5394101"/>
              <a:ext cx="216000" cy="1013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A09FCD-4872-7842-9CAB-252A7CA89F2E}"/>
                    </a:ext>
                  </a:extLst>
                </p:cNvPr>
                <p:cNvSpPr txBox="1"/>
                <p:nvPr/>
              </p:nvSpPr>
              <p:spPr>
                <a:xfrm>
                  <a:off x="6988366" y="5438691"/>
                  <a:ext cx="17645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A09FCD-4872-7842-9CAB-252A7CA89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366" y="5438691"/>
                  <a:ext cx="176459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8571" r="-28571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C7EB4F-091F-0443-ADEC-82FAA6404AD5}"/>
                </a:ext>
              </a:extLst>
            </p:cNvPr>
            <p:cNvSpPr txBox="1"/>
            <p:nvPr/>
          </p:nvSpPr>
          <p:spPr>
            <a:xfrm>
              <a:off x="6553200" y="3627294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A5869E-03CF-7A43-B911-C8A728E6A51E}"/>
                    </a:ext>
                  </a:extLst>
                </p:cNvPr>
                <p:cNvSpPr txBox="1"/>
                <p:nvPr/>
              </p:nvSpPr>
              <p:spPr>
                <a:xfrm>
                  <a:off x="6487954" y="4358365"/>
                  <a:ext cx="26019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A5869E-03CF-7A43-B911-C8A728E6A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954" y="4358365"/>
                  <a:ext cx="260199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3636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87DFD9-4255-874E-9457-EBCAF15B871E}"/>
                    </a:ext>
                  </a:extLst>
                </p:cNvPr>
                <p:cNvSpPr txBox="1"/>
                <p:nvPr/>
              </p:nvSpPr>
              <p:spPr>
                <a:xfrm>
                  <a:off x="6131270" y="3571702"/>
                  <a:ext cx="265008" cy="2688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87DFD9-4255-874E-9457-EBCAF15B8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270" y="3571702"/>
                  <a:ext cx="265008" cy="268856"/>
                </a:xfrm>
                <a:prstGeom prst="rect">
                  <a:avLst/>
                </a:prstGeom>
                <a:blipFill>
                  <a:blip r:embed="rId7"/>
                  <a:stretch>
                    <a:fillRect l="-13636" r="-4545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302712A-6B14-EE44-9E8A-4F045983D49E}"/>
                  </a:ext>
                </a:extLst>
              </p:cNvPr>
              <p:cNvSpPr/>
              <p:nvPr/>
            </p:nvSpPr>
            <p:spPr>
              <a:xfrm>
                <a:off x="719447" y="5102060"/>
                <a:ext cx="4812343" cy="45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Quarter wave plate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: integer)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302712A-6B14-EE44-9E8A-4F045983D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7" y="5102060"/>
                <a:ext cx="4812343" cy="459741"/>
              </a:xfrm>
              <a:prstGeom prst="rect">
                <a:avLst/>
              </a:prstGeom>
              <a:blipFill>
                <a:blip r:embed="rId8"/>
                <a:stretch>
                  <a:fillRect l="-105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440A31-BCE0-9448-A279-45FF5921B604}"/>
                  </a:ext>
                </a:extLst>
              </p:cNvPr>
              <p:cNvSpPr/>
              <p:nvPr/>
            </p:nvSpPr>
            <p:spPr>
              <a:xfrm>
                <a:off x="719446" y="5699792"/>
                <a:ext cx="32499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Half wave plate: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440A31-BCE0-9448-A279-45FF5921B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6" y="5699792"/>
                <a:ext cx="3249992" cy="369332"/>
              </a:xfrm>
              <a:prstGeom prst="rect">
                <a:avLst/>
              </a:prstGeom>
              <a:blipFill>
                <a:blip r:embed="rId9"/>
                <a:stretch>
                  <a:fillRect l="-1556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3DCE68-A640-694A-A057-7DF30A3367E3}"/>
                  </a:ext>
                </a:extLst>
              </p:cNvPr>
              <p:cNvSpPr txBox="1"/>
              <p:nvPr/>
            </p:nvSpPr>
            <p:spPr>
              <a:xfrm>
                <a:off x="394361" y="2133702"/>
                <a:ext cx="50569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Crystals have anisotropic optical properties. The refractive index is dependent on the polarisation orientation. There exists two axes, one is called </a:t>
                </a:r>
                <a:r>
                  <a:rPr lang="en-US" sz="1800" i="1" dirty="0"/>
                  <a:t>fast axis </a:t>
                </a:r>
                <a:r>
                  <a:rPr lang="en-US" sz="1800" dirty="0"/>
                  <a:t>with refractive index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), the other is called </a:t>
                </a:r>
                <a:r>
                  <a:rPr lang="en-US" sz="1800" i="1" dirty="0"/>
                  <a:t>slow axis </a:t>
                </a:r>
                <a:r>
                  <a:rPr lang="en-US" sz="1800" dirty="0"/>
                  <a:t>with a different refractive index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/>
                  <a:t>). This phenomenon is called </a:t>
                </a:r>
                <a:r>
                  <a:rPr lang="en-US" sz="1800" i="1" dirty="0"/>
                  <a:t>birefringence</a:t>
                </a:r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3DCE68-A640-694A-A057-7DF30A336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61" y="2133702"/>
                <a:ext cx="5056909" cy="1754326"/>
              </a:xfrm>
              <a:prstGeom prst="rect">
                <a:avLst/>
              </a:prstGeom>
              <a:blipFill>
                <a:blip r:embed="rId10"/>
                <a:stretch>
                  <a:fillRect l="-1003" t="-1439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04624660-E409-4D45-AFB5-775A912CA3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192" y="788876"/>
            <a:ext cx="7137723" cy="5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Transformation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C4A6B77-2083-C245-BA91-E46B6898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73F074-EA17-7A4C-A5AF-EFF0583B449B}"/>
                  </a:ext>
                </a:extLst>
              </p:cNvPr>
              <p:cNvSpPr txBox="1"/>
              <p:nvPr/>
            </p:nvSpPr>
            <p:spPr>
              <a:xfrm>
                <a:off x="1168400" y="939800"/>
                <a:ext cx="7289800" cy="1290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Linear polarization can be transformed to circular polarization by passing through a quarter waveplate which introduces a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phase change between the x- and y-component fields. Vice versa, circular polarization light can be converted to linear polarization by passing through a quarter waveplate.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73F074-EA17-7A4C-A5AF-EFF0583B4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939800"/>
                <a:ext cx="7289800" cy="1290738"/>
              </a:xfrm>
              <a:prstGeom prst="rect">
                <a:avLst/>
              </a:prstGeom>
              <a:blipFill>
                <a:blip r:embed="rId3"/>
                <a:stretch>
                  <a:fillRect l="-870" t="-971" b="-5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1B13DFC-F22A-3D42-A026-012B981D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471628"/>
            <a:ext cx="7454900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0E74B-5A2E-274E-AE0A-7B8EC7D92929}"/>
                  </a:ext>
                </a:extLst>
              </p:cNvPr>
              <p:cNvSpPr txBox="1"/>
              <p:nvPr/>
            </p:nvSpPr>
            <p:spPr>
              <a:xfrm>
                <a:off x="666817" y="2638624"/>
                <a:ext cx="258678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Linear polarisation orientated 45° to the axis of waveplate,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GB" sz="18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0E74B-5A2E-274E-AE0A-7B8EC7D92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7" y="2638624"/>
                <a:ext cx="2586789" cy="1222258"/>
              </a:xfrm>
              <a:prstGeom prst="rect">
                <a:avLst/>
              </a:prstGeom>
              <a:blipFill>
                <a:blip r:embed="rId5"/>
                <a:stretch>
                  <a:fillRect l="-1951" t="-2062" b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360044-0040-C74F-B035-6A7F4DB274B6}"/>
              </a:ext>
            </a:extLst>
          </p:cNvPr>
          <p:cNvCxnSpPr>
            <a:cxnSpLocks/>
          </p:cNvCxnSpPr>
          <p:nvPr/>
        </p:nvCxnSpPr>
        <p:spPr bwMode="auto">
          <a:xfrm>
            <a:off x="1811536" y="3734340"/>
            <a:ext cx="1007538" cy="7483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0D5929-9BBB-0D4D-A132-5987C5241C44}"/>
              </a:ext>
            </a:extLst>
          </p:cNvPr>
          <p:cNvCxnSpPr/>
          <p:nvPr/>
        </p:nvCxnSpPr>
        <p:spPr bwMode="auto">
          <a:xfrm flipV="1">
            <a:off x="5075389" y="3370580"/>
            <a:ext cx="0" cy="7362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0E4C8C-2B43-D348-B6BB-CD7187A5DC6A}"/>
              </a:ext>
            </a:extLst>
          </p:cNvPr>
          <p:cNvCxnSpPr/>
          <p:nvPr/>
        </p:nvCxnSpPr>
        <p:spPr bwMode="auto">
          <a:xfrm>
            <a:off x="5075389" y="4118725"/>
            <a:ext cx="344381" cy="3639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7A3142-D1E7-0843-BDF5-0FEDDECB26E1}"/>
              </a:ext>
            </a:extLst>
          </p:cNvPr>
          <p:cNvSpPr txBox="1"/>
          <p:nvPr/>
        </p:nvSpPr>
        <p:spPr>
          <a:xfrm>
            <a:off x="5419770" y="4352359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cs typeface="Arial" panose="020B0604020202020204" pitchFamily="34" charset="0"/>
              </a:rPr>
              <a:t>Slow 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53A2B0-5875-0743-89F8-8FCA60651292}"/>
                  </a:ext>
                </a:extLst>
              </p:cNvPr>
              <p:cNvSpPr/>
              <p:nvPr/>
            </p:nvSpPr>
            <p:spPr>
              <a:xfrm>
                <a:off x="2315305" y="6026747"/>
                <a:ext cx="1032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53A2B0-5875-0743-89F8-8FCA60651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5" y="6026747"/>
                <a:ext cx="1032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540CC71-C3C3-E94E-8410-B501C111D209}"/>
                  </a:ext>
                </a:extLst>
              </p:cNvPr>
              <p:cNvSpPr/>
              <p:nvPr/>
            </p:nvSpPr>
            <p:spPr>
              <a:xfrm>
                <a:off x="4494416" y="5770090"/>
                <a:ext cx="1154483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540CC71-C3C3-E94E-8410-B501C111D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16" y="5770090"/>
                <a:ext cx="1154483" cy="562975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2058CF-B321-A240-985E-E2C5C95CE70C}"/>
                  </a:ext>
                </a:extLst>
              </p:cNvPr>
              <p:cNvSpPr/>
              <p:nvPr/>
            </p:nvSpPr>
            <p:spPr>
              <a:xfrm>
                <a:off x="6450216" y="5317982"/>
                <a:ext cx="1100622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2058CF-B321-A240-985E-E2C5C95CE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216" y="5317982"/>
                <a:ext cx="1100622" cy="562975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45C0B2-1806-914B-9455-9995EE04C021}"/>
                  </a:ext>
                </a:extLst>
              </p:cNvPr>
              <p:cNvSpPr txBox="1"/>
              <p:nvPr/>
            </p:nvSpPr>
            <p:spPr>
              <a:xfrm>
                <a:off x="5867401" y="5937366"/>
                <a:ext cx="2308754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45C0B2-1806-914B-9455-9995EE04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1" y="5937366"/>
                <a:ext cx="2308754" cy="394852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The Faraday Effect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13F196-CCC7-7A48-A97A-9E3F73685575}"/>
              </a:ext>
            </a:extLst>
          </p:cNvPr>
          <p:cNvSpPr/>
          <p:nvPr/>
        </p:nvSpPr>
        <p:spPr>
          <a:xfrm>
            <a:off x="1962201" y="874132"/>
            <a:ext cx="5798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The </a:t>
            </a:r>
            <a:r>
              <a:rPr lang="en-GB" sz="1800" b="1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Faraday effect</a:t>
            </a: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 or </a:t>
            </a:r>
            <a:r>
              <a:rPr lang="en-GB" sz="1800" b="1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Faraday rotation</a:t>
            </a: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 is a magneto-optical phenomenon discovered by Faraday in 1845.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5A9AFC-22F9-3E49-88D3-89D3048C0F7F}"/>
              </a:ext>
            </a:extLst>
          </p:cNvPr>
          <p:cNvSpPr/>
          <p:nvPr/>
        </p:nvSpPr>
        <p:spPr>
          <a:xfrm>
            <a:off x="1998827" y="1568808"/>
            <a:ext cx="6280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A linearly-polarised plane wave will rotate its plane-of-polarisation after passing through a piece of material, when a magnetic field along the light propagation direction is applied 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6E01D-53A2-9A4D-808A-B7278974019C}"/>
              </a:ext>
            </a:extLst>
          </p:cNvPr>
          <p:cNvSpPr/>
          <p:nvPr/>
        </p:nvSpPr>
        <p:spPr>
          <a:xfrm>
            <a:off x="1998827" y="2581360"/>
            <a:ext cx="5606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The rotation is </a:t>
            </a:r>
            <a:r>
              <a:rPr lang="en-GB" sz="1800" b="1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linearly proportional</a:t>
            </a:r>
            <a:r>
              <a:rPr lang="en-GB" sz="1800" dirty="0">
                <a:solidFill>
                  <a:srgbClr val="222222"/>
                </a:solidFill>
                <a:latin typeface="+mn-lt"/>
                <a:ea typeface="Baskerville" panose="02020502070401020303" pitchFamily="18" charset="0"/>
              </a:rPr>
              <a:t> to the magnetic field and the thickness of the material.</a:t>
            </a:r>
            <a:endParaRPr lang="en-US" sz="1800" dirty="0">
              <a:latin typeface="+mn-lt"/>
              <a:ea typeface="Baskerville" panose="02020502070401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9F54AE-BF33-384F-A874-EA449AE6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1" y="3429000"/>
            <a:ext cx="3920257" cy="291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3211F-2922-6742-A9AB-BA77E9D0A047}"/>
                  </a:ext>
                </a:extLst>
              </p:cNvPr>
              <p:cNvSpPr txBox="1"/>
              <p:nvPr/>
            </p:nvSpPr>
            <p:spPr>
              <a:xfrm>
                <a:off x="6288440" y="4196299"/>
                <a:ext cx="9952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VBd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3211F-2922-6742-A9AB-BA77E9D0A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440" y="4196299"/>
                <a:ext cx="995272" cy="307777"/>
              </a:xfrm>
              <a:prstGeom prst="rect">
                <a:avLst/>
              </a:prstGeom>
              <a:blipFill>
                <a:blip r:embed="rId4"/>
                <a:stretch>
                  <a:fillRect l="-6329" r="-506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15ED84-FC47-4F43-AF10-8EF9F75AB77E}"/>
                  </a:ext>
                </a:extLst>
              </p:cNvPr>
              <p:cNvSpPr txBox="1"/>
              <p:nvPr/>
            </p:nvSpPr>
            <p:spPr>
              <a:xfrm>
                <a:off x="5745903" y="4741718"/>
                <a:ext cx="1883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800" dirty="0">
                    <a:latin typeface="+mn-lt"/>
                  </a:rPr>
                  <a:t>: </a:t>
                </a:r>
                <a:r>
                  <a:rPr lang="en-US" sz="1800" dirty="0" err="1">
                    <a:latin typeface="+mn-lt"/>
                  </a:rPr>
                  <a:t>Verdet</a:t>
                </a:r>
                <a:r>
                  <a:rPr lang="en-US" sz="1800" dirty="0">
                    <a:latin typeface="+mn-lt"/>
                  </a:rPr>
                  <a:t> constant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15ED84-FC47-4F43-AF10-8EF9F75AB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903" y="4741718"/>
                <a:ext cx="1883849" cy="369332"/>
              </a:xfrm>
              <a:prstGeom prst="rect">
                <a:avLst/>
              </a:prstGeom>
              <a:blipFill>
                <a:blip r:embed="rId5"/>
                <a:stretch>
                  <a:fillRect t="-6667" r="-134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3FA986C-296D-C645-B6F1-CECA599F2B0A}"/>
              </a:ext>
            </a:extLst>
          </p:cNvPr>
          <p:cNvSpPr txBox="1"/>
          <p:nvPr/>
        </p:nvSpPr>
        <p:spPr>
          <a:xfrm>
            <a:off x="5487900" y="3558547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Rotated polarisation angle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FE2AC-8F1C-5A45-BE7E-107F525A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8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Magneto-Optic Effect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D8E55-21FB-0445-9CE0-353E4E66A1CC}"/>
                  </a:ext>
                </a:extLst>
              </p:cNvPr>
              <p:cNvSpPr txBox="1"/>
              <p:nvPr/>
            </p:nvSpPr>
            <p:spPr>
              <a:xfrm>
                <a:off x="6417747" y="1615440"/>
                <a:ext cx="1952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eE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D8E55-21FB-0445-9CE0-353E4E66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47" y="1615440"/>
                <a:ext cx="1952329" cy="276999"/>
              </a:xfrm>
              <a:prstGeom prst="rect">
                <a:avLst/>
              </a:prstGeom>
              <a:blipFill>
                <a:blip r:embed="rId3"/>
                <a:stretch>
                  <a:fillRect l="-1290" r="-6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54FA01-78E2-FD4D-A212-CA2B7254B889}"/>
                  </a:ext>
                </a:extLst>
              </p:cNvPr>
              <p:cNvSpPr txBox="1"/>
              <p:nvPr/>
            </p:nvSpPr>
            <p:spPr>
              <a:xfrm>
                <a:off x="5306769" y="3117505"/>
                <a:ext cx="2348207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ev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eB</m:t>
                      </m:r>
                      <m:r>
                        <m:rPr>
                          <m:sty m:val="p"/>
                        </m:rPr>
                        <a:rPr lang="el-GR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54FA01-78E2-FD4D-A212-CA2B7254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769" y="3117505"/>
                <a:ext cx="2348207" cy="320793"/>
              </a:xfrm>
              <a:prstGeom prst="rect">
                <a:avLst/>
              </a:prstGeom>
              <a:blipFill>
                <a:blip r:embed="rId4"/>
                <a:stretch>
                  <a:fillRect l="-541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D166EC-8DF2-6F45-93A0-0E656D09DD21}"/>
                  </a:ext>
                </a:extLst>
              </p:cNvPr>
              <p:cNvSpPr txBox="1"/>
              <p:nvPr/>
            </p:nvSpPr>
            <p:spPr>
              <a:xfrm>
                <a:off x="6417747" y="2098034"/>
                <a:ext cx="169584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kr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D166EC-8DF2-6F45-93A0-0E656D09D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47" y="2098034"/>
                <a:ext cx="1695849" cy="282450"/>
              </a:xfrm>
              <a:prstGeom prst="rect">
                <a:avLst/>
              </a:prstGeom>
              <a:blipFill>
                <a:blip r:embed="rId5"/>
                <a:stretch>
                  <a:fillRect l="-2239" r="-149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FD5BF8-7FE6-864F-AFBA-56D909407B60}"/>
              </a:ext>
            </a:extLst>
          </p:cNvPr>
          <p:cNvSpPr txBox="1"/>
          <p:nvPr/>
        </p:nvSpPr>
        <p:spPr>
          <a:xfrm>
            <a:off x="333354" y="5111571"/>
            <a:ext cx="356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Assuming the forces pointing towards the circle </a:t>
            </a:r>
            <a:r>
              <a:rPr lang="en-US" sz="1800" dirty="0" err="1">
                <a:latin typeface="+mn-lt"/>
              </a:rPr>
              <a:t>centre</a:t>
            </a:r>
            <a:r>
              <a:rPr lang="en-US" sz="1800" dirty="0">
                <a:latin typeface="+mn-lt"/>
              </a:rPr>
              <a:t> is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22B52C-CE8E-AC4E-B8A1-C56754CBB09E}"/>
                  </a:ext>
                </a:extLst>
              </p:cNvPr>
              <p:cNvSpPr txBox="1"/>
              <p:nvPr/>
            </p:nvSpPr>
            <p:spPr>
              <a:xfrm>
                <a:off x="4332424" y="3909049"/>
                <a:ext cx="4441552" cy="309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e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l-GR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22B52C-CE8E-AC4E-B8A1-C56754CB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424" y="3909049"/>
                <a:ext cx="4441552" cy="30963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0C745E-A43C-4D4C-81BF-43D7C09D1EAA}"/>
                  </a:ext>
                </a:extLst>
              </p:cNvPr>
              <p:cNvSpPr txBox="1"/>
              <p:nvPr/>
            </p:nvSpPr>
            <p:spPr>
              <a:xfrm>
                <a:off x="5261966" y="4416080"/>
                <a:ext cx="2548390" cy="604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ωB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0C745E-A43C-4D4C-81BF-43D7C09D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66" y="4416080"/>
                <a:ext cx="2548390" cy="604524"/>
              </a:xfrm>
              <a:prstGeom prst="rect">
                <a:avLst/>
              </a:prstGeom>
              <a:blipFill>
                <a:blip r:embed="rId7"/>
                <a:stretch>
                  <a:fillRect l="-995" t="-2041" r="-995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A1FEA05-D1A4-F84A-BB2B-1EA527B81B67}"/>
              </a:ext>
            </a:extLst>
          </p:cNvPr>
          <p:cNvGrpSpPr/>
          <p:nvPr/>
        </p:nvGrpSpPr>
        <p:grpSpPr>
          <a:xfrm>
            <a:off x="693358" y="2098034"/>
            <a:ext cx="2429912" cy="2730252"/>
            <a:chOff x="745416" y="2320509"/>
            <a:chExt cx="2429912" cy="273025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B9F618-6926-CD47-9A22-66FAE376DACD}"/>
                </a:ext>
              </a:extLst>
            </p:cNvPr>
            <p:cNvSpPr/>
            <p:nvPr/>
          </p:nvSpPr>
          <p:spPr>
            <a:xfrm>
              <a:off x="1144557" y="3250761"/>
              <a:ext cx="1800000" cy="180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7B629D-E7B0-DB47-ABEF-2F02EF5785A9}"/>
                </a:ext>
              </a:extLst>
            </p:cNvPr>
            <p:cNvCxnSpPr/>
            <p:nvPr/>
          </p:nvCxnSpPr>
          <p:spPr bwMode="auto">
            <a:xfrm flipV="1">
              <a:off x="2044557" y="2506894"/>
              <a:ext cx="0" cy="164386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73CE790-458D-AF47-9027-F7DAECC0FB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6852" y="3637052"/>
              <a:ext cx="686348" cy="50048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66BA71-27A9-4E41-95B6-71232707BAC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345915" y="3637052"/>
              <a:ext cx="680115" cy="49903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A0209-81AF-BD4C-BB8C-51E89B33A1D8}"/>
                </a:ext>
              </a:extLst>
            </p:cNvPr>
            <p:cNvSpPr txBox="1"/>
            <p:nvPr/>
          </p:nvSpPr>
          <p:spPr>
            <a:xfrm>
              <a:off x="2104707" y="232050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n-lt"/>
                </a:rPr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CBEC6C-6816-5241-A0B0-61AFD6AF1619}"/>
                </a:ext>
              </a:extLst>
            </p:cNvPr>
            <p:cNvSpPr txBox="1"/>
            <p:nvPr/>
          </p:nvSpPr>
          <p:spPr>
            <a:xfrm>
              <a:off x="2726166" y="3242897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n-lt"/>
                </a:rPr>
                <a:t>E</a:t>
              </a:r>
              <a:r>
                <a:rPr lang="en-US" sz="1800" b="1" baseline="-25000" dirty="0">
                  <a:latin typeface="+mn-lt"/>
                </a:rPr>
                <a:t>R</a:t>
              </a:r>
              <a:endParaRPr lang="en-US" sz="1800" b="1" dirty="0">
                <a:latin typeface="+mn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D75B55-9BE4-8945-B198-97CDA7AA4441}"/>
                </a:ext>
              </a:extLst>
            </p:cNvPr>
            <p:cNvSpPr txBox="1"/>
            <p:nvPr/>
          </p:nvSpPr>
          <p:spPr>
            <a:xfrm>
              <a:off x="745416" y="34062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n-lt"/>
                </a:rPr>
                <a:t>E</a:t>
              </a:r>
              <a:r>
                <a:rPr lang="en-US" sz="1800" b="1" baseline="-25000" dirty="0">
                  <a:latin typeface="+mn-lt"/>
                </a:rPr>
                <a:t>L</a:t>
              </a:r>
              <a:endParaRPr lang="en-US" sz="1800" b="1" dirty="0">
                <a:latin typeface="+mn-lt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282D0C-C3C3-B44E-9769-D0D3C9A6A77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95452" y="3425797"/>
            <a:ext cx="341865" cy="2377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902044-9432-E64B-9865-B0E6F7CF4BF0}"/>
                  </a:ext>
                </a:extLst>
              </p:cNvPr>
              <p:cNvSpPr/>
              <p:nvPr/>
            </p:nvSpPr>
            <p:spPr>
              <a:xfrm>
                <a:off x="2030985" y="3147875"/>
                <a:ext cx="468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902044-9432-E64B-9865-B0E6F7CF4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85" y="3147875"/>
                <a:ext cx="4683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6940CE-3F20-DC47-B3F7-37AC7492EC52}"/>
              </a:ext>
            </a:extLst>
          </p:cNvPr>
          <p:cNvCxnSpPr>
            <a:cxnSpLocks/>
          </p:cNvCxnSpPr>
          <p:nvPr/>
        </p:nvCxnSpPr>
        <p:spPr bwMode="auto">
          <a:xfrm>
            <a:off x="1507653" y="3463160"/>
            <a:ext cx="316789" cy="2128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63B16EF-F5F1-6448-B584-0671B8CE56F9}"/>
                  </a:ext>
                </a:extLst>
              </p:cNvPr>
              <p:cNvSpPr/>
              <p:nvPr/>
            </p:nvSpPr>
            <p:spPr>
              <a:xfrm>
                <a:off x="1253755" y="3099366"/>
                <a:ext cx="516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63B16EF-F5F1-6448-B584-0671B8CE5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55" y="3099366"/>
                <a:ext cx="5164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DCEC97-1A6F-5747-B2CC-3A4CF8B546B2}"/>
              </a:ext>
            </a:extLst>
          </p:cNvPr>
          <p:cNvCxnSpPr>
            <a:cxnSpLocks/>
          </p:cNvCxnSpPr>
          <p:nvPr/>
        </p:nvCxnSpPr>
        <p:spPr bwMode="auto">
          <a:xfrm>
            <a:off x="2739235" y="3394934"/>
            <a:ext cx="153264" cy="2686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5815BA-E310-F94F-BF07-5CD784DDE635}"/>
              </a:ext>
            </a:extLst>
          </p:cNvPr>
          <p:cNvSpPr txBox="1"/>
          <p:nvPr/>
        </p:nvSpPr>
        <p:spPr>
          <a:xfrm>
            <a:off x="2794574" y="34882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E314C1-FDEF-8C4A-A3CF-517E1A3EC1D9}"/>
                  </a:ext>
                </a:extLst>
              </p:cNvPr>
              <p:cNvSpPr txBox="1"/>
              <p:nvPr/>
            </p:nvSpPr>
            <p:spPr>
              <a:xfrm>
                <a:off x="1812334" y="4080150"/>
                <a:ext cx="286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E314C1-FDEF-8C4A-A3CF-517E1A3EC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34" y="4080150"/>
                <a:ext cx="286937" cy="276999"/>
              </a:xfrm>
              <a:prstGeom prst="rect">
                <a:avLst/>
              </a:prstGeom>
              <a:blipFill>
                <a:blip r:embed="rId10"/>
                <a:stretch>
                  <a:fillRect l="-20833" r="-208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D5BB5F5-6B13-1F4A-989B-FDA781BD1132}"/>
              </a:ext>
            </a:extLst>
          </p:cNvPr>
          <p:cNvSpPr txBox="1"/>
          <p:nvPr/>
        </p:nvSpPr>
        <p:spPr>
          <a:xfrm>
            <a:off x="2117441" y="40442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D50AB9-9DBC-FF4D-8DC7-5242B11623CA}"/>
              </a:ext>
            </a:extLst>
          </p:cNvPr>
          <p:cNvCxnSpPr>
            <a:cxnSpLocks/>
          </p:cNvCxnSpPr>
          <p:nvPr/>
        </p:nvCxnSpPr>
        <p:spPr bwMode="auto">
          <a:xfrm flipH="1">
            <a:off x="2257483" y="3501914"/>
            <a:ext cx="462146" cy="303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C6899B4-A2C6-BF41-A6FB-31A975638774}"/>
                  </a:ext>
                </a:extLst>
              </p:cNvPr>
              <p:cNvSpPr/>
              <p:nvPr/>
            </p:nvSpPr>
            <p:spPr>
              <a:xfrm>
                <a:off x="2008543" y="376063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C6899B4-A2C6-BF41-A6FB-31A975638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543" y="3760635"/>
                <a:ext cx="4907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3EC01B-823F-9444-8B2C-7DFDF130FFB9}"/>
              </a:ext>
            </a:extLst>
          </p:cNvPr>
          <p:cNvCxnSpPr>
            <a:cxnSpLocks/>
          </p:cNvCxnSpPr>
          <p:nvPr/>
        </p:nvCxnSpPr>
        <p:spPr bwMode="auto">
          <a:xfrm flipH="1">
            <a:off x="1081679" y="3472083"/>
            <a:ext cx="146739" cy="255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507827-FDE2-E849-A174-7E039A63EE9B}"/>
              </a:ext>
            </a:extLst>
          </p:cNvPr>
          <p:cNvSpPr txBox="1"/>
          <p:nvPr/>
        </p:nvSpPr>
        <p:spPr>
          <a:xfrm>
            <a:off x="784263" y="3550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v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3E2815-A48F-B047-B995-ED4E09F7B172}"/>
              </a:ext>
            </a:extLst>
          </p:cNvPr>
          <p:cNvCxnSpPr>
            <a:cxnSpLocks/>
            <a:endCxn id="33" idx="0"/>
          </p:cNvCxnSpPr>
          <p:nvPr/>
        </p:nvCxnSpPr>
        <p:spPr bwMode="auto">
          <a:xfrm flipH="1" flipV="1">
            <a:off x="913931" y="3183744"/>
            <a:ext cx="341318" cy="19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6CF1D1-46EE-AA4B-A1A4-1102F79713C5}"/>
                  </a:ext>
                </a:extLst>
              </p:cNvPr>
              <p:cNvSpPr/>
              <p:nvPr/>
            </p:nvSpPr>
            <p:spPr>
              <a:xfrm>
                <a:off x="615459" y="280472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6CF1D1-46EE-AA4B-A1A4-1102F7971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59" y="2804723"/>
                <a:ext cx="4907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A8C7466-861A-9F4D-A3E1-FBE4A54078EF}"/>
              </a:ext>
            </a:extLst>
          </p:cNvPr>
          <p:cNvSpPr txBox="1"/>
          <p:nvPr/>
        </p:nvSpPr>
        <p:spPr>
          <a:xfrm>
            <a:off x="4061087" y="5314698"/>
            <a:ext cx="4441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32FF"/>
                </a:solidFill>
                <a:latin typeface="+mn-lt"/>
              </a:rPr>
              <a:t>With applied magnetic field, electrons move on circles of different radius for right and left circular </a:t>
            </a:r>
            <a:r>
              <a:rPr lang="en-US" sz="1800" dirty="0" err="1">
                <a:solidFill>
                  <a:srgbClr val="0432FF"/>
                </a:solidFill>
                <a:latin typeface="+mn-lt"/>
              </a:rPr>
              <a:t>polarisations</a:t>
            </a:r>
            <a:endParaRPr lang="en-US" sz="1800" dirty="0">
              <a:solidFill>
                <a:srgbClr val="0432FF"/>
              </a:solidFill>
              <a:latin typeface="+mn-lt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FBB81F-677A-AE4C-95AD-0EF1C6A4FF6C}"/>
              </a:ext>
            </a:extLst>
          </p:cNvPr>
          <p:cNvCxnSpPr>
            <a:cxnSpLocks/>
          </p:cNvCxnSpPr>
          <p:nvPr/>
        </p:nvCxnSpPr>
        <p:spPr bwMode="auto">
          <a:xfrm flipH="1">
            <a:off x="2347852" y="3578197"/>
            <a:ext cx="341865" cy="2377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54338BD-EFD8-8249-A325-86C7B84B3195}"/>
                  </a:ext>
                </a:extLst>
              </p:cNvPr>
              <p:cNvSpPr/>
              <p:nvPr/>
            </p:nvSpPr>
            <p:spPr>
              <a:xfrm>
                <a:off x="2254242" y="372729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54338BD-EFD8-8249-A325-86C7B84B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42" y="3727293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126B2CD-20A1-F047-8510-801EBEBBE5D9}"/>
                  </a:ext>
                </a:extLst>
              </p:cNvPr>
              <p:cNvSpPr/>
              <p:nvPr/>
            </p:nvSpPr>
            <p:spPr>
              <a:xfrm>
                <a:off x="1555612" y="314835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126B2CD-20A1-F047-8510-801EBEBBE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12" y="3148351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4B979-D61F-DD41-8879-C2383CB3E974}"/>
              </a:ext>
            </a:extLst>
          </p:cNvPr>
          <p:cNvCxnSpPr>
            <a:cxnSpLocks/>
          </p:cNvCxnSpPr>
          <p:nvPr/>
        </p:nvCxnSpPr>
        <p:spPr bwMode="auto">
          <a:xfrm>
            <a:off x="1589506" y="3443901"/>
            <a:ext cx="316789" cy="2128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D299A8-A923-2341-94B7-43D91FAFAC86}"/>
                  </a:ext>
                </a:extLst>
              </p:cNvPr>
              <p:cNvSpPr txBox="1"/>
              <p:nvPr/>
            </p:nvSpPr>
            <p:spPr>
              <a:xfrm>
                <a:off x="6404121" y="2593895"/>
                <a:ext cx="1323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GB" sz="18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D299A8-A923-2341-94B7-43D91FAFA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121" y="2593895"/>
                <a:ext cx="1323183" cy="276999"/>
              </a:xfrm>
              <a:prstGeom prst="rect">
                <a:avLst/>
              </a:prstGeom>
              <a:blipFill>
                <a:blip r:embed="rId15"/>
                <a:stretch>
                  <a:fillRect l="-3810" r="-285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1E0BD2B-A521-A744-B4E4-4BB4073ECC23}"/>
              </a:ext>
            </a:extLst>
          </p:cNvPr>
          <p:cNvSpPr txBox="1"/>
          <p:nvPr/>
        </p:nvSpPr>
        <p:spPr>
          <a:xfrm>
            <a:off x="4508829" y="256966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(3) Lorentz force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40BF6E-4E3C-694A-AC3F-0E1B0BA96A0F}"/>
              </a:ext>
            </a:extLst>
          </p:cNvPr>
          <p:cNvSpPr txBox="1"/>
          <p:nvPr/>
        </p:nvSpPr>
        <p:spPr>
          <a:xfrm>
            <a:off x="4492934" y="15758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(1) E-field force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7DF228-08DA-C946-B92F-DCA81FBC3BE1}"/>
              </a:ext>
            </a:extLst>
          </p:cNvPr>
          <p:cNvSpPr txBox="1"/>
          <p:nvPr/>
        </p:nvSpPr>
        <p:spPr>
          <a:xfrm>
            <a:off x="4492934" y="205459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(2) Restoring force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C5D9E28-D7E5-F34E-B77A-891DDFEB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E5EC0-30CF-BB47-AD5D-2297D67F1FE3}"/>
              </a:ext>
            </a:extLst>
          </p:cNvPr>
          <p:cNvSpPr txBox="1"/>
          <p:nvPr/>
        </p:nvSpPr>
        <p:spPr>
          <a:xfrm>
            <a:off x="4400119" y="895166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Forces experienced by electrons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D2F6B1-C89F-F348-B90A-0F7CAFE07912}"/>
              </a:ext>
            </a:extLst>
          </p:cNvPr>
          <p:cNvSpPr txBox="1"/>
          <p:nvPr/>
        </p:nvSpPr>
        <p:spPr>
          <a:xfrm>
            <a:off x="391886" y="906941"/>
            <a:ext cx="366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 linear polarisation can be decomposed into equal proportion of right- and left-circular polarisation</a:t>
            </a:r>
          </a:p>
        </p:txBody>
      </p:sp>
    </p:spTree>
    <p:extLst>
      <p:ext uri="{BB962C8B-B14F-4D97-AF65-F5344CB8AC3E}">
        <p14:creationId xmlns:p14="http://schemas.microsoft.com/office/powerpoint/2010/main" val="27208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35" grpId="0"/>
      <p:bldP spid="26" grpId="0"/>
      <p:bldP spid="5" grpId="0"/>
      <p:bldP spid="55" grpId="0"/>
      <p:bldP spid="48" grpId="0"/>
      <p:bldP spid="54" grpId="0"/>
      <p:bldP spid="56" grpId="0"/>
      <p:bldP spid="57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Circular Birefringence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054117-F742-C84E-9968-3DA24319CAF1}"/>
              </a:ext>
            </a:extLst>
          </p:cNvPr>
          <p:cNvSpPr txBox="1"/>
          <p:nvPr/>
        </p:nvSpPr>
        <p:spPr>
          <a:xfrm>
            <a:off x="424392" y="859482"/>
            <a:ext cx="397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Total induced dipole moment per unit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5C897F-8547-9443-87F4-0C5E4F263622}"/>
                  </a:ext>
                </a:extLst>
              </p:cNvPr>
              <p:cNvSpPr txBox="1"/>
              <p:nvPr/>
            </p:nvSpPr>
            <p:spPr>
              <a:xfrm>
                <a:off x="461286" y="2030299"/>
                <a:ext cx="3060260" cy="641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Ner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ωB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5C897F-8547-9443-87F4-0C5E4F26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86" y="2030299"/>
                <a:ext cx="3060260" cy="641394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0E5F95-BDC4-544A-8AC6-7D3009BD6FBD}"/>
                  </a:ext>
                </a:extLst>
              </p:cNvPr>
              <p:cNvSpPr txBox="1"/>
              <p:nvPr/>
            </p:nvSpPr>
            <p:spPr>
              <a:xfrm>
                <a:off x="302721" y="3769654"/>
                <a:ext cx="1735475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0E5F95-BDC4-544A-8AC6-7D3009BD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21" y="3769654"/>
                <a:ext cx="1735475" cy="586571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1F66B-0A3A-EE43-B8D9-8C8DB758017B}"/>
                  </a:ext>
                </a:extLst>
              </p:cNvPr>
              <p:cNvSpPr/>
              <p:nvPr/>
            </p:nvSpPr>
            <p:spPr>
              <a:xfrm>
                <a:off x="2132205" y="3465189"/>
                <a:ext cx="2738891" cy="961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ωB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1F66B-0A3A-EE43-B8D9-8C8DB7580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05" y="3465189"/>
                <a:ext cx="2738891" cy="961545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8752B88-4C89-BB4B-8C2E-A375C0560DAF}"/>
                  </a:ext>
                </a:extLst>
              </p:cNvPr>
              <p:cNvSpPr/>
              <p:nvPr/>
            </p:nvSpPr>
            <p:spPr>
              <a:xfrm>
                <a:off x="621970" y="4589053"/>
                <a:ext cx="2738891" cy="7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ωB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8752B88-4C89-BB4B-8C2E-A375C0560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70" y="4589053"/>
                <a:ext cx="2738891" cy="744178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35FCFF-81E5-734D-A012-67E02276D7ED}"/>
                  </a:ext>
                </a:extLst>
              </p:cNvPr>
              <p:cNvSpPr/>
              <p:nvPr/>
            </p:nvSpPr>
            <p:spPr>
              <a:xfrm>
                <a:off x="339013" y="5529976"/>
                <a:ext cx="140282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35FCFF-81E5-734D-A012-67E02276D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3" y="5529976"/>
                <a:ext cx="1402820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E636E9-65D0-9D4C-B390-FA84849EDC94}"/>
              </a:ext>
            </a:extLst>
          </p:cNvPr>
          <p:cNvSpPr txBox="1"/>
          <p:nvPr/>
        </p:nvSpPr>
        <p:spPr>
          <a:xfrm>
            <a:off x="1741833" y="588845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Plasma frequency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0051B8-89B6-D740-A2D8-1C06B84558D0}"/>
              </a:ext>
            </a:extLst>
          </p:cNvPr>
          <p:cNvCxnSpPr/>
          <p:nvPr/>
        </p:nvCxnSpPr>
        <p:spPr bwMode="auto">
          <a:xfrm flipV="1">
            <a:off x="1109608" y="2050735"/>
            <a:ext cx="216314" cy="174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303150-0DEE-2C4F-B6F3-307664A233E3}"/>
              </a:ext>
            </a:extLst>
          </p:cNvPr>
          <p:cNvSpPr txBox="1"/>
          <p:nvPr/>
        </p:nvSpPr>
        <p:spPr>
          <a:xfrm>
            <a:off x="1325922" y="1652766"/>
            <a:ext cx="399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Number of electrons per unit volume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79A86E-B304-ED48-95E2-0840A58F8506}"/>
              </a:ext>
            </a:extLst>
          </p:cNvPr>
          <p:cNvSpPr txBox="1"/>
          <p:nvPr/>
        </p:nvSpPr>
        <p:spPr>
          <a:xfrm>
            <a:off x="6041998" y="105599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Refractive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A9280F-5C02-C145-B728-15594FCDC5D5}"/>
                  </a:ext>
                </a:extLst>
              </p:cNvPr>
              <p:cNvSpPr txBox="1"/>
              <p:nvPr/>
            </p:nvSpPr>
            <p:spPr>
              <a:xfrm>
                <a:off x="6490582" y="1623450"/>
                <a:ext cx="819968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A9280F-5C02-C145-B728-15594FCDC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582" y="1623450"/>
                <a:ext cx="819968" cy="277576"/>
              </a:xfrm>
              <a:prstGeom prst="rect">
                <a:avLst/>
              </a:prstGeom>
              <a:blipFill>
                <a:blip r:embed="rId8"/>
                <a:stretch>
                  <a:fillRect l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0ADAF62-08DB-1A43-A19B-B8C62559FFED}"/>
              </a:ext>
            </a:extLst>
          </p:cNvPr>
          <p:cNvSpPr txBox="1"/>
          <p:nvPr/>
        </p:nvSpPr>
        <p:spPr>
          <a:xfrm>
            <a:off x="4169484" y="5220230"/>
            <a:ext cx="530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32FF"/>
                </a:solidFill>
                <a:latin typeface="+mn-lt"/>
              </a:rPr>
              <a:t>The refractive indices of right and left-circular polarisation are different, which is called </a:t>
            </a:r>
            <a:r>
              <a:rPr lang="en-US" sz="1800" b="1" dirty="0">
                <a:solidFill>
                  <a:srgbClr val="0432FF"/>
                </a:solidFill>
                <a:latin typeface="+mn-lt"/>
              </a:rPr>
              <a:t>circular birefringence</a:t>
            </a:r>
            <a:r>
              <a:rPr lang="en-US" sz="1800" dirty="0">
                <a:solidFill>
                  <a:srgbClr val="0432FF"/>
                </a:solidFill>
                <a:latin typeface="+mn-lt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F332B3-42E4-6F4D-B25B-76FA1E77C17C}"/>
                  </a:ext>
                </a:extLst>
              </p:cNvPr>
              <p:cNvSpPr/>
              <p:nvPr/>
            </p:nvSpPr>
            <p:spPr>
              <a:xfrm>
                <a:off x="6491992" y="4529502"/>
                <a:ext cx="1040477" cy="369332"/>
              </a:xfrm>
              <a:prstGeom prst="rect">
                <a:avLst/>
              </a:prstGeom>
              <a:solidFill>
                <a:srgbClr val="66FF33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F332B3-42E4-6F4D-B25B-76FA1E77C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992" y="4529502"/>
                <a:ext cx="10404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8CB5203-AAC2-A740-A68C-31A68C68F654}"/>
              </a:ext>
            </a:extLst>
          </p:cNvPr>
          <p:cNvSpPr txBox="1"/>
          <p:nvPr/>
        </p:nvSpPr>
        <p:spPr>
          <a:xfrm>
            <a:off x="293502" y="327713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Relative permittivity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FAE7EA-E59A-E041-92D7-358544CE1A87}"/>
                  </a:ext>
                </a:extLst>
              </p:cNvPr>
              <p:cNvSpPr/>
              <p:nvPr/>
            </p:nvSpPr>
            <p:spPr>
              <a:xfrm>
                <a:off x="5200152" y="2220223"/>
                <a:ext cx="324742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ωB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FAE7EA-E59A-E041-92D7-358544CE1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52" y="2220223"/>
                <a:ext cx="3247427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B85D3E6-5C91-1543-85E0-195FF175F423}"/>
                  </a:ext>
                </a:extLst>
              </p:cNvPr>
              <p:cNvSpPr/>
              <p:nvPr/>
            </p:nvSpPr>
            <p:spPr>
              <a:xfrm>
                <a:off x="5253117" y="3339727"/>
                <a:ext cx="322761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ωB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B85D3E6-5C91-1543-85E0-195FF175F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117" y="3339727"/>
                <a:ext cx="3227614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09A152-9DE1-4944-AEF7-39FEBAAB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  <p:bldP spid="3" grpId="0"/>
      <p:bldP spid="5" grpId="0"/>
      <p:bldP spid="25" grpId="0"/>
      <p:bldP spid="26" grpId="0"/>
      <p:bldP spid="31" grpId="0"/>
      <p:bldP spid="32" grpId="0" animBg="1"/>
      <p:bldP spid="13" grpId="0"/>
      <p:bldP spid="2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Rotation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7BD9F6-862D-1A41-A6AD-2988DBE3F7E4}"/>
                  </a:ext>
                </a:extLst>
              </p:cNvPr>
              <p:cNvSpPr/>
              <p:nvPr/>
            </p:nvSpPr>
            <p:spPr>
              <a:xfrm>
                <a:off x="1964608" y="904780"/>
                <a:ext cx="5729453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  <m:sup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dirty="0">
                  <a:latin typeface="+mn-lt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7BD9F6-862D-1A41-A6AD-2988DBE3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08" y="904780"/>
                <a:ext cx="5729453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D23561-6B1E-4147-B4DC-2CCE1BF480F6}"/>
                  </a:ext>
                </a:extLst>
              </p:cNvPr>
              <p:cNvSpPr/>
              <p:nvPr/>
            </p:nvSpPr>
            <p:spPr>
              <a:xfrm>
                <a:off x="5241980" y="3396734"/>
                <a:ext cx="2356735" cy="40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GB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GB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  <m:sup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GB" sz="1800" b="1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𝐋</m:t>
                          </m:r>
                        </m:sub>
                        <m:sup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D23561-6B1E-4147-B4DC-2CCE1BF48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80" y="3396734"/>
                <a:ext cx="2356735" cy="40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7FBA3A-410D-A944-A377-ACC9BD58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62" y="3462082"/>
            <a:ext cx="3920257" cy="2913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C3504B-B912-994C-9BAE-555AF10AFF7D}"/>
                  </a:ext>
                </a:extLst>
              </p:cNvPr>
              <p:cNvSpPr/>
              <p:nvPr/>
            </p:nvSpPr>
            <p:spPr>
              <a:xfrm>
                <a:off x="685520" y="4919013"/>
                <a:ext cx="658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C3504B-B912-994C-9BAE-555AF10AF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0" y="4919013"/>
                <a:ext cx="6583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4F38B4-4F6A-3E42-BA09-0D30085D659E}"/>
                  </a:ext>
                </a:extLst>
              </p:cNvPr>
              <p:cNvSpPr/>
              <p:nvPr/>
            </p:nvSpPr>
            <p:spPr>
              <a:xfrm>
                <a:off x="2871258" y="3948503"/>
                <a:ext cx="718530" cy="390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GB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4F38B4-4F6A-3E42-BA09-0D30085D6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58" y="3948503"/>
                <a:ext cx="718530" cy="390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A6FF19-CBE4-CF40-8D53-00F038F3FDA2}"/>
                  </a:ext>
                </a:extLst>
              </p:cNvPr>
              <p:cNvSpPr/>
              <p:nvPr/>
            </p:nvSpPr>
            <p:spPr>
              <a:xfrm>
                <a:off x="2253365" y="1679739"/>
                <a:ext cx="623871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A6FF19-CBE4-CF40-8D53-00F038F3F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65" y="1679739"/>
                <a:ext cx="6238716" cy="610936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4A9E7A-F17A-FB44-9957-7CEF9C846BD2}"/>
                  </a:ext>
                </a:extLst>
              </p:cNvPr>
              <p:cNvSpPr/>
              <p:nvPr/>
            </p:nvSpPr>
            <p:spPr>
              <a:xfrm>
                <a:off x="1964608" y="2508653"/>
                <a:ext cx="623871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sub>
                        <m:sup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GB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GB" sz="18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ωt</m:t>
                                  </m:r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acc>
                            <m:accPr>
                              <m:chr m:val="̂"/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4A9E7A-F17A-FB44-9957-7CEF9C846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08" y="2508653"/>
                <a:ext cx="6238716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516CC3-1BDC-114C-AA90-0B94CB0D7273}"/>
                  </a:ext>
                </a:extLst>
              </p:cNvPr>
              <p:cNvSpPr/>
              <p:nvPr/>
            </p:nvSpPr>
            <p:spPr>
              <a:xfrm>
                <a:off x="4505515" y="3948503"/>
                <a:ext cx="4572000" cy="9314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GB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 panose="02040503050406030204" pitchFamily="18" charset="0"/>
                                          </a:rPr>
                                          <m:t>R</m:t>
                                        </m:r>
                                      </m:sub>
                                    </m:sSub>
                                    <m: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en-GB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GB" sz="1800" b="1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GB" sz="1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GB" sz="1800" i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GB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sz="1800" i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</m:e>
                    </m:func>
                    <m:acc>
                      <m:accPr>
                        <m:chr m:val="̂"/>
                        <m:ctrlPr>
                          <a:rPr lang="en-GB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GB" sz="1800" dirty="0">
                    <a:latin typeface="+mn-lt"/>
                  </a:rPr>
                  <a:t>}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516CC3-1BDC-114C-AA90-0B94CB0D7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15" y="3948503"/>
                <a:ext cx="4572000" cy="9314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A13B3A-13A7-104F-9A98-10D058E6A46A}"/>
                  </a:ext>
                </a:extLst>
              </p:cNvPr>
              <p:cNvSpPr/>
              <p:nvPr/>
            </p:nvSpPr>
            <p:spPr>
              <a:xfrm>
                <a:off x="5047331" y="5119007"/>
                <a:ext cx="2602251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80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VBd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A13B3A-13A7-104F-9A98-10D058E6A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331" y="5119007"/>
                <a:ext cx="2602251" cy="564898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0015B7-AEB8-9A4C-B1CC-6379DE61FE73}"/>
                  </a:ext>
                </a:extLst>
              </p:cNvPr>
              <p:cNvSpPr/>
              <p:nvPr/>
            </p:nvSpPr>
            <p:spPr>
              <a:xfrm>
                <a:off x="4774660" y="5807556"/>
                <a:ext cx="3147592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0015B7-AEB8-9A4C-B1CC-6379DE61F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60" y="5807556"/>
                <a:ext cx="3147592" cy="619978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0B34B3D-DD6E-0A43-BFCB-BA9285A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Verdet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 Constant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51F122-4E92-4341-929B-855D0B743BDB}"/>
                  </a:ext>
                </a:extLst>
              </p:cNvPr>
              <p:cNvSpPr/>
              <p:nvPr/>
            </p:nvSpPr>
            <p:spPr>
              <a:xfrm>
                <a:off x="702421" y="1116525"/>
                <a:ext cx="1740220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51F122-4E92-4341-929B-855D0B743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1" y="1116525"/>
                <a:ext cx="1740220" cy="564898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062EA5-A9D7-2A45-8180-742F37B1DD7E}"/>
                  </a:ext>
                </a:extLst>
              </p:cNvPr>
              <p:cNvSpPr/>
              <p:nvPr/>
            </p:nvSpPr>
            <p:spPr>
              <a:xfrm>
                <a:off x="234683" y="1998510"/>
                <a:ext cx="374269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∓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ωB</m:t>
                              </m:r>
                              <m: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062EA5-A9D7-2A45-8180-742F37B1D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" y="1998510"/>
                <a:ext cx="3742691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DB5098-6423-4941-9D43-433783EC499B}"/>
                  </a:ext>
                </a:extLst>
              </p:cNvPr>
              <p:cNvSpPr/>
              <p:nvPr/>
            </p:nvSpPr>
            <p:spPr>
              <a:xfrm>
                <a:off x="234683" y="3128164"/>
                <a:ext cx="4107599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GB" sz="1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∓</m:t>
                                      </m:r>
                                      <m:f>
                                        <m:f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8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eB</m:t>
                                          </m:r>
                                        </m:num>
                                        <m:den>
                                          <m:r>
                                            <a:rPr lang="en-GB" sz="18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8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m:rPr>
                          <m:sty m:val="p"/>
                        </m:rPr>
                        <a:rPr lang="el-G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DB5098-6423-4941-9D43-433783EC4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" y="3128164"/>
                <a:ext cx="4107599" cy="1169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EDC80-7AF8-244C-B526-FBB59BA13F10}"/>
                  </a:ext>
                </a:extLst>
              </p:cNvPr>
              <p:cNvSpPr/>
              <p:nvPr/>
            </p:nvSpPr>
            <p:spPr>
              <a:xfrm>
                <a:off x="1659830" y="4635828"/>
                <a:ext cx="246381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EDC80-7AF8-244C-B526-FBB59BA13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30" y="4635828"/>
                <a:ext cx="2463815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3AE3E7A-8BB6-DC4C-A8AC-02742B0DDD85}"/>
                  </a:ext>
                </a:extLst>
              </p:cNvPr>
              <p:cNvSpPr/>
              <p:nvPr/>
            </p:nvSpPr>
            <p:spPr>
              <a:xfrm>
                <a:off x="300996" y="4761067"/>
                <a:ext cx="1179554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eB</m:t>
                          </m:r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3AE3E7A-8BB6-DC4C-A8AC-02742B0D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6" y="4761067"/>
                <a:ext cx="1179554" cy="610873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C718634-05F8-E74A-BF83-2F2D579E4506}"/>
                  </a:ext>
                </a:extLst>
              </p:cNvPr>
              <p:cNvSpPr/>
              <p:nvPr/>
            </p:nvSpPr>
            <p:spPr>
              <a:xfrm>
                <a:off x="5335417" y="1000586"/>
                <a:ext cx="305686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m:rPr>
                          <m:sty m:val="p"/>
                        </m:rPr>
                        <a:rPr lang="el-GR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Δω</m:t>
                      </m:r>
                      <m:r>
                        <a:rPr lang="en-GB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)∓</m:t>
                      </m:r>
                      <m:r>
                        <m:rPr>
                          <m:sty m:val="p"/>
                        </m:rPr>
                        <a:rPr lang="el-GR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Δω</m:t>
                      </m:r>
                      <m:f>
                        <m:fPr>
                          <m:ctrl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dω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C718634-05F8-E74A-BF83-2F2D579E4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17" y="1000586"/>
                <a:ext cx="3056862" cy="61824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E01EBE-45B0-E14C-929F-AAD6E6E4ABBA}"/>
                  </a:ext>
                </a:extLst>
              </p:cNvPr>
              <p:cNvSpPr/>
              <p:nvPr/>
            </p:nvSpPr>
            <p:spPr>
              <a:xfrm>
                <a:off x="5112085" y="1882379"/>
                <a:ext cx="339746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sz="1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l-GR" sz="1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Δω</m:t>
                      </m:r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dω</m:t>
                          </m:r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dω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E01EBE-45B0-E14C-929F-AAD6E6E4A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085" y="1882379"/>
                <a:ext cx="3397469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42496A-1E0F-8A40-A200-76101D7E1874}"/>
                  </a:ext>
                </a:extLst>
              </p:cNvPr>
              <p:cNvSpPr/>
              <p:nvPr/>
            </p:nvSpPr>
            <p:spPr>
              <a:xfrm>
                <a:off x="5112085" y="2836235"/>
                <a:ext cx="2975751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dω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42496A-1E0F-8A40-A200-76101D7E1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085" y="2836235"/>
                <a:ext cx="2975751" cy="619978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B7CE72-FD5F-ED43-ADB6-34D5963C80F7}"/>
                  </a:ext>
                </a:extLst>
              </p:cNvPr>
              <p:cNvSpPr txBox="1"/>
              <p:nvPr/>
            </p:nvSpPr>
            <p:spPr>
              <a:xfrm>
                <a:off x="5442785" y="3852201"/>
                <a:ext cx="908454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B7CE72-FD5F-ED43-ADB6-34D5963C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785" y="3852201"/>
                <a:ext cx="908454" cy="520463"/>
              </a:xfrm>
              <a:prstGeom prst="rect">
                <a:avLst/>
              </a:prstGeom>
              <a:blipFill>
                <a:blip r:embed="rId11"/>
                <a:stretch>
                  <a:fillRect l="-2740" t="-4762" r="-547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148F6D-E517-3C46-83E1-ABC0151132F1}"/>
                  </a:ext>
                </a:extLst>
              </p:cNvPr>
              <p:cNvSpPr/>
              <p:nvPr/>
            </p:nvSpPr>
            <p:spPr>
              <a:xfrm>
                <a:off x="5330545" y="4579350"/>
                <a:ext cx="2375586" cy="1032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dω</m:t>
                          </m:r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dλ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dω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dλ</m:t>
                              </m:r>
                            </m:den>
                          </m:f>
                        </m:den>
                      </m:f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πc</m:t>
                          </m:r>
                        </m:den>
                      </m:f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dλ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148F6D-E517-3C46-83E1-ABC015113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45" y="4579350"/>
                <a:ext cx="2375586" cy="1032014"/>
              </a:xfrm>
              <a:prstGeom prst="rect">
                <a:avLst/>
              </a:prstGeom>
              <a:blipFill>
                <a:blip r:embed="rId12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313911-CB0C-314A-AFA1-C00725F53543}"/>
                  </a:ext>
                </a:extLst>
              </p:cNvPr>
              <p:cNvSpPr/>
              <p:nvPr/>
            </p:nvSpPr>
            <p:spPr>
              <a:xfrm>
                <a:off x="5330545" y="5830566"/>
                <a:ext cx="1439177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GB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313911-CB0C-314A-AFA1-C00725F53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45" y="5830566"/>
                <a:ext cx="1439177" cy="618374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A32EE82-8CBE-504F-ADA4-B04C69AD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7DDC78-79F8-1A40-9853-A790BC0EE701}"/>
              </a:ext>
            </a:extLst>
          </p:cNvPr>
          <p:cNvGrpSpPr/>
          <p:nvPr/>
        </p:nvGrpSpPr>
        <p:grpSpPr>
          <a:xfrm>
            <a:off x="1810408" y="1231515"/>
            <a:ext cx="7333590" cy="4626782"/>
            <a:chOff x="1810410" y="1017765"/>
            <a:chExt cx="7333590" cy="4626782"/>
          </a:xfrm>
        </p:grpSpPr>
        <p:pic>
          <p:nvPicPr>
            <p:cNvPr id="52226" name="Picture 2" descr="Solved: 3) Optical Isolator. Show That The Optical Isolato... | Chegg.com">
              <a:extLst>
                <a:ext uri="{FF2B5EF4-FFF2-40B4-BE49-F238E27FC236}">
                  <a16:creationId xmlns:a16="http://schemas.microsoft.com/office/drawing/2014/main" id="{8FFD9E5C-5918-A04D-8C75-93E6BEAF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410" y="1017765"/>
              <a:ext cx="7333590" cy="462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68E9FA-50A1-5645-9542-37F2E483A7BF}"/>
                </a:ext>
              </a:extLst>
            </p:cNvPr>
            <p:cNvSpPr/>
            <p:nvPr/>
          </p:nvSpPr>
          <p:spPr>
            <a:xfrm rot="20330804">
              <a:off x="3560566" y="2811681"/>
              <a:ext cx="5234980" cy="1651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3059BB-DDDD-6B43-BDFF-D2E32B8C27C9}"/>
                </a:ext>
              </a:extLst>
            </p:cNvPr>
            <p:cNvSpPr/>
            <p:nvPr/>
          </p:nvSpPr>
          <p:spPr>
            <a:xfrm>
              <a:off x="2254332" y="4358243"/>
              <a:ext cx="6203868" cy="1044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Optical Isolator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C0FDC9-0AAF-DD46-964F-F5B8AC4E385E}"/>
              </a:ext>
            </a:extLst>
          </p:cNvPr>
          <p:cNvSpPr txBox="1"/>
          <p:nvPr/>
        </p:nvSpPr>
        <p:spPr>
          <a:xfrm>
            <a:off x="280482" y="840787"/>
            <a:ext cx="503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Optical isolator is an optical element which allows light transmit, but blocks the back-reflection light. It is used to prevent hazardous back-reflection beam.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2FE5C-A510-DF45-A804-78D70FAB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9238E-C6F5-0E44-B4DC-33525D156D86}"/>
              </a:ext>
            </a:extLst>
          </p:cNvPr>
          <p:cNvGrpSpPr/>
          <p:nvPr/>
        </p:nvGrpSpPr>
        <p:grpSpPr>
          <a:xfrm>
            <a:off x="7422079" y="1464191"/>
            <a:ext cx="1065274" cy="540050"/>
            <a:chOff x="7422079" y="1250441"/>
            <a:chExt cx="1065274" cy="5400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10D14-DE98-E845-8924-1B2348A7B509}"/>
                </a:ext>
              </a:extLst>
            </p:cNvPr>
            <p:cNvSpPr/>
            <p:nvPr/>
          </p:nvSpPr>
          <p:spPr>
            <a:xfrm>
              <a:off x="7422079" y="1250441"/>
              <a:ext cx="59871" cy="464276"/>
            </a:xfrm>
            <a:prstGeom prst="rect">
              <a:avLst/>
            </a:pr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4887D7-72BA-F44E-A96B-C3A9922FBDDD}"/>
                </a:ext>
              </a:extLst>
            </p:cNvPr>
            <p:cNvSpPr txBox="1"/>
            <p:nvPr/>
          </p:nvSpPr>
          <p:spPr>
            <a:xfrm>
              <a:off x="7481950" y="1328826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Mirror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40F435-8386-F34C-884A-FFB941F34759}"/>
              </a:ext>
            </a:extLst>
          </p:cNvPr>
          <p:cNvSpPr txBox="1"/>
          <p:nvPr/>
        </p:nvSpPr>
        <p:spPr>
          <a:xfrm>
            <a:off x="409843" y="4087170"/>
            <a:ext cx="8247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 err="1"/>
              <a:t>polarisers</a:t>
            </a:r>
            <a:r>
              <a:rPr lang="en-US" sz="2000" dirty="0"/>
              <a:t> are orientated 45° to each other. A magnetic field is applied to rotate the polarisation of linearly-polarized light by 45° so that light can completely transmit through the second </a:t>
            </a:r>
            <a:r>
              <a:rPr lang="en-US" sz="2000" dirty="0" err="1"/>
              <a:t>polariser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reflected light passes through the Faraday rotator, its polarisation is rotated by another 45° so that it is 90° to the axis of the first </a:t>
            </a:r>
            <a:r>
              <a:rPr lang="en-US" sz="2000" dirty="0" err="1"/>
              <a:t>polariser</a:t>
            </a:r>
            <a:r>
              <a:rPr lang="en-US" sz="2000" dirty="0"/>
              <a:t>, hence is blocked.</a:t>
            </a:r>
          </a:p>
        </p:txBody>
      </p:sp>
    </p:spTree>
    <p:extLst>
      <p:ext uri="{BB962C8B-B14F-4D97-AF65-F5344CB8AC3E}">
        <p14:creationId xmlns:p14="http://schemas.microsoft.com/office/powerpoint/2010/main" val="3783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93E1F22-F540-D44F-97B6-81AD4271C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2" y="496725"/>
            <a:ext cx="5812078" cy="5864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50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PHY2004: Electromagnetism and Optics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C0F2F4-9032-6645-8A1B-318E2856A55F}"/>
              </a:ext>
            </a:extLst>
          </p:cNvPr>
          <p:cNvSpPr txBox="1"/>
          <p:nvPr/>
        </p:nvSpPr>
        <p:spPr>
          <a:xfrm>
            <a:off x="1" y="1158077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Part 2: Optics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20D44-88BF-F241-8DBF-B9A266DEF99A}"/>
              </a:ext>
            </a:extLst>
          </p:cNvPr>
          <p:cNvSpPr txBox="1"/>
          <p:nvPr/>
        </p:nvSpPr>
        <p:spPr>
          <a:xfrm>
            <a:off x="-38238" y="2567226"/>
            <a:ext cx="9143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Topic 1</a:t>
            </a:r>
          </a:p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Polarisation of Light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96DC6-C9CA-A947-9142-FE65A15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Electromagnetic Spectrum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346" name="Picture 2" descr="When the color of your cum &amp; piss &gt; 700 nm 😎💯💯 : PewdiepieSubmissions">
            <a:extLst>
              <a:ext uri="{FF2B5EF4-FFF2-40B4-BE49-F238E27FC236}">
                <a16:creationId xmlns:a16="http://schemas.microsoft.com/office/drawing/2014/main" id="{E7A9C056-DDA5-704E-B330-38DC52B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84" y="2282502"/>
            <a:ext cx="6876227" cy="41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929F03-533E-AF47-B119-CAA6EF0CB062}"/>
                  </a:ext>
                </a:extLst>
              </p:cNvPr>
              <p:cNvSpPr txBox="1"/>
              <p:nvPr/>
            </p:nvSpPr>
            <p:spPr>
              <a:xfrm>
                <a:off x="1551068" y="877283"/>
                <a:ext cx="6568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Light is an electromagnetic wave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dirty="0"/>
                  <a:t>400-700 nm).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929F03-533E-AF47-B119-CAA6EF0CB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68" y="877283"/>
                <a:ext cx="6568273" cy="461665"/>
              </a:xfrm>
              <a:prstGeom prst="rect">
                <a:avLst/>
              </a:prstGeom>
              <a:blipFill>
                <a:blip r:embed="rId4"/>
                <a:stretch>
                  <a:fillRect l="-1349" t="-10811" r="-3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B1247D9-DFEB-E845-ADDF-4573E563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6D5098-9ED3-9C4F-9CA2-11BA314C7385}"/>
                  </a:ext>
                </a:extLst>
              </p:cNvPr>
              <p:cNvSpPr txBox="1"/>
              <p:nvPr/>
            </p:nvSpPr>
            <p:spPr>
              <a:xfrm>
                <a:off x="2801816" y="1578646"/>
                <a:ext cx="3286862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6D5098-9ED3-9C4F-9CA2-11BA314C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16" y="1578646"/>
                <a:ext cx="3286862" cy="622286"/>
              </a:xfrm>
              <a:prstGeom prst="rect">
                <a:avLst/>
              </a:prstGeom>
              <a:blipFill>
                <a:blip r:embed="rId5"/>
                <a:stretch>
                  <a:fillRect l="-2692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B67D5D6-55C2-6F48-A729-CAF8FC2ED345}"/>
                  </a:ext>
                </a:extLst>
              </p:cNvPr>
              <p:cNvSpPr/>
              <p:nvPr/>
            </p:nvSpPr>
            <p:spPr>
              <a:xfrm>
                <a:off x="4695361" y="1380283"/>
                <a:ext cx="1488293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B67D5D6-55C2-6F48-A729-CAF8FC2ED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1" y="1380283"/>
                <a:ext cx="1488293" cy="79355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What is Polarisation?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BB0F6-2755-3647-A0F1-ABA0D2688E5B}"/>
              </a:ext>
            </a:extLst>
          </p:cNvPr>
          <p:cNvGrpSpPr/>
          <p:nvPr/>
        </p:nvGrpSpPr>
        <p:grpSpPr>
          <a:xfrm>
            <a:off x="558786" y="2241590"/>
            <a:ext cx="4910110" cy="3862769"/>
            <a:chOff x="2078706" y="2348644"/>
            <a:chExt cx="4910110" cy="386276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97EED0-EEF4-E840-84E9-4996926F5890}"/>
                </a:ext>
              </a:extLst>
            </p:cNvPr>
            <p:cNvGrpSpPr/>
            <p:nvPr/>
          </p:nvGrpSpPr>
          <p:grpSpPr>
            <a:xfrm>
              <a:off x="2078706" y="2348644"/>
              <a:ext cx="4910110" cy="3862769"/>
              <a:chOff x="176591" y="764003"/>
              <a:chExt cx="5047915" cy="425467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0C1271-EE42-0047-95A0-FC2595103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591" y="764003"/>
                <a:ext cx="5047915" cy="4254672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C38C42-56CD-6A44-B783-2D144CC5EABC}"/>
                  </a:ext>
                </a:extLst>
              </p:cNvPr>
              <p:cNvSpPr/>
              <p:nvPr/>
            </p:nvSpPr>
            <p:spPr>
              <a:xfrm>
                <a:off x="2815389" y="4211053"/>
                <a:ext cx="2409117" cy="469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C89EE36-1A11-2B41-A571-BB1F6042A08B}"/>
                    </a:ext>
                  </a:extLst>
                </p:cNvPr>
                <p:cNvSpPr/>
                <p:nvPr/>
              </p:nvSpPr>
              <p:spPr>
                <a:xfrm>
                  <a:off x="6423252" y="2735284"/>
                  <a:ext cx="383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oMath>
                    </m:oMathPara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C89EE36-1A11-2B41-A571-BB1F6042A0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252" y="2735284"/>
                  <a:ext cx="383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B5DC33-197F-334A-991E-647CC5D34398}"/>
              </a:ext>
            </a:extLst>
          </p:cNvPr>
          <p:cNvSpPr txBox="1"/>
          <p:nvPr/>
        </p:nvSpPr>
        <p:spPr>
          <a:xfrm>
            <a:off x="1039404" y="932883"/>
            <a:ext cx="7255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n-lt"/>
              </a:rPr>
              <a:t>Polarisation</a:t>
            </a:r>
            <a:r>
              <a:rPr lang="en-US" sz="2000" dirty="0">
                <a:latin typeface="+mn-lt"/>
              </a:rPr>
              <a:t>: a fundamental property of EM field, specifying the oscillating orientation of the </a:t>
            </a:r>
            <a:r>
              <a:rPr lang="en-US" sz="2000" b="1" dirty="0">
                <a:latin typeface="+mn-lt"/>
              </a:rPr>
              <a:t>E-field</a:t>
            </a:r>
            <a:r>
              <a:rPr lang="en-US" sz="2000" dirty="0">
                <a:latin typeface="+mn-lt"/>
              </a:rPr>
              <a:t> in space and how it evolves with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7376EA-071F-F54B-B141-6D1F527A47D8}"/>
                  </a:ext>
                </a:extLst>
              </p:cNvPr>
              <p:cNvSpPr txBox="1"/>
              <p:nvPr/>
            </p:nvSpPr>
            <p:spPr>
              <a:xfrm>
                <a:off x="4903332" y="3198719"/>
                <a:ext cx="413529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Electromagnetic wave is a </a:t>
                </a:r>
                <a:r>
                  <a:rPr lang="en-US" sz="2000" b="1" dirty="0">
                    <a:solidFill>
                      <a:srgbClr val="0432FF"/>
                    </a:solidFill>
                    <a:latin typeface="+mn-lt"/>
                  </a:rPr>
                  <a:t>transverse</a:t>
                </a:r>
                <a:r>
                  <a:rPr lang="en-US" sz="2000" dirty="0">
                    <a:latin typeface="+mn-lt"/>
                  </a:rPr>
                  <a:t> field: electric field </a:t>
                </a:r>
                <a14:m>
                  <m:oMath xmlns:m="http://schemas.openxmlformats.org/officeDocument/2006/math">
                    <m:r>
                      <a:rPr lang="en-GB" sz="2000" b="1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+mn-lt"/>
                  </a:rPr>
                  <a:t>magnetic field </a:t>
                </a:r>
                <a14:m>
                  <m:oMath xmlns:m="http://schemas.openxmlformats.org/officeDocument/2006/math">
                    <m:r>
                      <a:rPr lang="en-GB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GB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 are both oscillating in a plane perpendicular to the wave propagation direction (</a:t>
                </a:r>
                <a14:m>
                  <m:oMath xmlns:m="http://schemas.openxmlformats.org/officeDocument/2006/math">
                    <m:r>
                      <a:rPr lang="en-GB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2000" dirty="0">
                    <a:latin typeface="+mn-lt"/>
                  </a:rPr>
                  <a:t>).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7376EA-071F-F54B-B141-6D1F527A4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2" y="3198719"/>
                <a:ext cx="4135297" cy="1631216"/>
              </a:xfrm>
              <a:prstGeom prst="rect">
                <a:avLst/>
              </a:prstGeom>
              <a:blipFill>
                <a:blip r:embed="rId5"/>
                <a:stretch>
                  <a:fillRect l="-1223" t="-2326" r="-1835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25B275-FD1E-DB4E-83BC-5DFC7E2F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9A9FF-4D6E-EA4D-9602-A4993D844F15}"/>
              </a:ext>
            </a:extLst>
          </p:cNvPr>
          <p:cNvSpPr txBox="1"/>
          <p:nvPr/>
        </p:nvSpPr>
        <p:spPr>
          <a:xfrm>
            <a:off x="5095051" y="2296819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EB3B2-2027-9848-A523-A506F2DC681C}"/>
              </a:ext>
            </a:extLst>
          </p:cNvPr>
          <p:cNvSpPr txBox="1"/>
          <p:nvPr/>
        </p:nvSpPr>
        <p:spPr>
          <a:xfrm>
            <a:off x="2753787" y="5721768"/>
            <a:ext cx="3717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3D05B-CFDE-4F42-AD5F-03CE389393BC}"/>
              </a:ext>
            </a:extLst>
          </p:cNvPr>
          <p:cNvSpPr txBox="1"/>
          <p:nvPr/>
        </p:nvSpPr>
        <p:spPr>
          <a:xfrm>
            <a:off x="667645" y="2659956"/>
            <a:ext cx="3717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9598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Why Need to Know Polarisation?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865111-2804-1F43-B26E-8A950E1D0EC4}"/>
              </a:ext>
            </a:extLst>
          </p:cNvPr>
          <p:cNvSpPr txBox="1"/>
          <p:nvPr/>
        </p:nvSpPr>
        <p:spPr>
          <a:xfrm>
            <a:off x="832936" y="2388473"/>
            <a:ext cx="773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+mn-lt"/>
              </a:rPr>
              <a:t>Light-matter interaction is polarisation-dependent, e.g., reflection, transmission, absorption, scattering, interference, birefringence, laser.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BA278-9C36-E145-8767-4F90AE773332}"/>
              </a:ext>
            </a:extLst>
          </p:cNvPr>
          <p:cNvSpPr txBox="1"/>
          <p:nvPr/>
        </p:nvSpPr>
        <p:spPr>
          <a:xfrm>
            <a:off x="781742" y="1054863"/>
            <a:ext cx="783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Polarisation is one of the fundamental properties of light, central to many optical phenomena and applications.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969E606A-C1AE-D94F-8281-5FFB3CD4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FE228A-A95F-CC48-BBA6-0136A7869F0F}"/>
              </a:ext>
            </a:extLst>
          </p:cNvPr>
          <p:cNvSpPr/>
          <p:nvPr/>
        </p:nvSpPr>
        <p:spPr>
          <a:xfrm>
            <a:off x="832935" y="3429000"/>
            <a:ext cx="7625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u="sng" dirty="0"/>
              <a:t>Important applications</a:t>
            </a:r>
            <a:r>
              <a:rPr lang="en-US" sz="2000" dirty="0"/>
              <a:t>: polarizer, waveplates, 3D glasses, sunglasses, LCD display, ellipsometry etc.</a:t>
            </a:r>
          </a:p>
        </p:txBody>
      </p:sp>
      <p:pic>
        <p:nvPicPr>
          <p:cNvPr id="46" name="Picture 4" descr="3D glasses model - TurboSquid 1375455">
            <a:extLst>
              <a:ext uri="{FF2B5EF4-FFF2-40B4-BE49-F238E27FC236}">
                <a16:creationId xmlns:a16="http://schemas.microsoft.com/office/drawing/2014/main" id="{1F36373E-4230-3245-8558-566A82F5D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88" y="4818579"/>
            <a:ext cx="2709625" cy="146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D0609B3-8AA7-A64B-AD68-C713F45B435D}"/>
              </a:ext>
            </a:extLst>
          </p:cNvPr>
          <p:cNvGrpSpPr/>
          <p:nvPr/>
        </p:nvGrpSpPr>
        <p:grpSpPr>
          <a:xfrm>
            <a:off x="4946739" y="4409806"/>
            <a:ext cx="3196133" cy="2174423"/>
            <a:chOff x="4708379" y="4190667"/>
            <a:chExt cx="3962400" cy="2507064"/>
          </a:xfrm>
        </p:grpSpPr>
        <p:pic>
          <p:nvPicPr>
            <p:cNvPr id="49" name="Picture 6" descr="Ellipsometry - Wikipedia">
              <a:extLst>
                <a:ext uri="{FF2B5EF4-FFF2-40B4-BE49-F238E27FC236}">
                  <a16:creationId xmlns:a16="http://schemas.microsoft.com/office/drawing/2014/main" id="{91B7DAFF-04BB-5C4F-AE53-62680E84B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8379" y="4190667"/>
              <a:ext cx="3962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6D87A5-18D2-2B4B-B260-172DF258FD2F}"/>
                </a:ext>
              </a:extLst>
            </p:cNvPr>
            <p:cNvSpPr txBox="1"/>
            <p:nvPr/>
          </p:nvSpPr>
          <p:spPr>
            <a:xfrm>
              <a:off x="6000929" y="6297621"/>
              <a:ext cx="1377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Ellipsometry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EB9F97-E618-F548-80A2-0254A8293A0A}"/>
              </a:ext>
            </a:extLst>
          </p:cNvPr>
          <p:cNvGrpSpPr/>
          <p:nvPr/>
        </p:nvGrpSpPr>
        <p:grpSpPr>
          <a:xfrm>
            <a:off x="207794" y="838430"/>
            <a:ext cx="8565255" cy="5745799"/>
            <a:chOff x="307283" y="752883"/>
            <a:chExt cx="8565255" cy="57457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363505-82BC-4A44-AE9A-E3B76D2B7F3E}"/>
                </a:ext>
              </a:extLst>
            </p:cNvPr>
            <p:cNvSpPr/>
            <p:nvPr/>
          </p:nvSpPr>
          <p:spPr>
            <a:xfrm>
              <a:off x="307283" y="752883"/>
              <a:ext cx="8565255" cy="5745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405C99-5560-FC48-8C2B-D322A1DC23BC}"/>
                </a:ext>
              </a:extLst>
            </p:cNvPr>
            <p:cNvGrpSpPr/>
            <p:nvPr/>
          </p:nvGrpSpPr>
          <p:grpSpPr>
            <a:xfrm>
              <a:off x="648223" y="1629373"/>
              <a:ext cx="7594138" cy="3497204"/>
              <a:chOff x="911950" y="1753244"/>
              <a:chExt cx="7594138" cy="3497204"/>
            </a:xfrm>
            <a:solidFill>
              <a:schemeClr val="bg1"/>
            </a:solidFill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E83FF2A-4E99-E44B-A4EA-DC26DC286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950" y="2073096"/>
                <a:ext cx="2857500" cy="2857500"/>
              </a:xfrm>
              <a:prstGeom prst="rect">
                <a:avLst/>
              </a:prstGeom>
              <a:grpFill/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551ABA0-96C6-FC4E-A9CC-DB6DEBBB8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3148" y="1753244"/>
                <a:ext cx="4662940" cy="3497204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14138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-917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"/>
                <a:cs typeface="Baskerville"/>
              </a:rPr>
              <a:t>Types of Polarisation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1" y="6349"/>
            <a:ext cx="9144000" cy="6850800"/>
            <a:chOff x="-1" y="6349"/>
            <a:chExt cx="9144000" cy="6850800"/>
          </a:xfrm>
        </p:grpSpPr>
        <p:sp>
          <p:nvSpPr>
            <p:cNvPr id="4" name="Rectangle 3"/>
            <p:cNvSpPr/>
            <p:nvPr/>
          </p:nvSpPr>
          <p:spPr>
            <a:xfrm>
              <a:off x="-1" y="6349"/>
              <a:ext cx="9144000" cy="68508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4683" y="646587"/>
              <a:ext cx="863785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ABA426F-6F0F-EF41-81A5-5BA5A9DD1381}"/>
              </a:ext>
            </a:extLst>
          </p:cNvPr>
          <p:cNvSpPr txBox="1"/>
          <p:nvPr/>
        </p:nvSpPr>
        <p:spPr>
          <a:xfrm>
            <a:off x="2742699" y="1377638"/>
            <a:ext cx="4275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Linear polarisation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Circular polarisation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Right-handed circular polarisation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Left-handed circular polarisation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Elliptic polarisation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338FA1-2DE2-7545-AD58-EAB11E0E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82" y="3695068"/>
            <a:ext cx="3537755" cy="297009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7EFEAAF-A503-B54A-9EDD-2E98BDC04DA1}"/>
              </a:ext>
            </a:extLst>
          </p:cNvPr>
          <p:cNvGrpSpPr/>
          <p:nvPr/>
        </p:nvGrpSpPr>
        <p:grpSpPr>
          <a:xfrm>
            <a:off x="5712031" y="3930732"/>
            <a:ext cx="2589911" cy="2744531"/>
            <a:chOff x="5189517" y="2157010"/>
            <a:chExt cx="3111517" cy="324626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262B87-E26C-4E41-A858-621386275507}"/>
                </a:ext>
              </a:extLst>
            </p:cNvPr>
            <p:cNvCxnSpPr/>
            <p:nvPr/>
          </p:nvCxnSpPr>
          <p:spPr bwMode="auto">
            <a:xfrm>
              <a:off x="5189517" y="3871356"/>
              <a:ext cx="30638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43F15D-BBD7-624A-973E-189E8184BBFF}"/>
                </a:ext>
              </a:extLst>
            </p:cNvPr>
            <p:cNvCxnSpPr>
              <a:cxnSpLocks/>
            </p:cNvCxnSpPr>
            <p:nvPr/>
          </p:nvCxnSpPr>
          <p:spPr bwMode="auto">
            <a:xfrm rot="-5400000">
              <a:off x="5187537" y="3871356"/>
              <a:ext cx="30638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65FFDD-5249-4444-A5CE-A26560517C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31450" y="3099461"/>
              <a:ext cx="976872" cy="149996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B1454B-7BC8-EF46-BE3E-96EF68E646F9}"/>
                    </a:ext>
                  </a:extLst>
                </p:cNvPr>
                <p:cNvSpPr txBox="1"/>
                <p:nvPr/>
              </p:nvSpPr>
              <p:spPr>
                <a:xfrm>
                  <a:off x="8051286" y="3871356"/>
                  <a:ext cx="2497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B1454B-7BC8-EF46-BE3E-96EF68E64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286" y="3871356"/>
                  <a:ext cx="2497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0FE8C5-7CC5-E94C-9499-355A15D228AD}"/>
                    </a:ext>
                  </a:extLst>
                </p:cNvPr>
                <p:cNvSpPr txBox="1"/>
                <p:nvPr/>
              </p:nvSpPr>
              <p:spPr>
                <a:xfrm>
                  <a:off x="6758781" y="2157010"/>
                  <a:ext cx="2537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0FE8C5-7CC5-E94C-9499-355A15D22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781" y="2157010"/>
                  <a:ext cx="25372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8889" r="-33333" b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E9CF3-3D50-9E4A-9B4F-22026DE2514B}"/>
                </a:ext>
              </a:extLst>
            </p:cNvPr>
            <p:cNvSpPr txBox="1"/>
            <p:nvPr/>
          </p:nvSpPr>
          <p:spPr>
            <a:xfrm>
              <a:off x="7208322" y="279291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E(t)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78A7623-F369-4643-A5C0-13641E646307}"/>
              </a:ext>
            </a:extLst>
          </p:cNvPr>
          <p:cNvSpPr txBox="1"/>
          <p:nvPr/>
        </p:nvSpPr>
        <p:spPr>
          <a:xfrm>
            <a:off x="1502568" y="2920456"/>
            <a:ext cx="71587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n-lt"/>
              </a:rPr>
              <a:t>Linear polarisation</a:t>
            </a:r>
            <a:r>
              <a:rPr lang="en-US" sz="2000" dirty="0">
                <a:latin typeface="+mn-lt"/>
              </a:rPr>
              <a:t>: E-field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oscillates along a </a:t>
            </a:r>
            <a:r>
              <a:rPr lang="en-US" sz="2000" i="1" dirty="0">
                <a:latin typeface="+mn-lt"/>
              </a:rPr>
              <a:t>fixed</a:t>
            </a:r>
            <a:r>
              <a:rPr lang="en-US" sz="2000" dirty="0">
                <a:latin typeface="+mn-lt"/>
              </a:rPr>
              <a:t> orientation, which remains unchanged in </a:t>
            </a:r>
            <a:r>
              <a:rPr lang="en-US" sz="2000" i="1" dirty="0">
                <a:latin typeface="+mn-lt"/>
              </a:rPr>
              <a:t>time </a:t>
            </a:r>
            <a:r>
              <a:rPr lang="en-US" sz="2000" dirty="0">
                <a:latin typeface="+mn-lt"/>
              </a:rPr>
              <a:t>(could vary in space).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066D465-BEEE-4646-A7BA-6E56D7CD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50D3-51A6-0B4C-BD4F-93B41C1C5D6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EBF776-BFC0-CB44-BA6E-E39CC5A8F5A1}"/>
              </a:ext>
            </a:extLst>
          </p:cNvPr>
          <p:cNvSpPr txBox="1"/>
          <p:nvPr/>
        </p:nvSpPr>
        <p:spPr>
          <a:xfrm>
            <a:off x="522515" y="877068"/>
            <a:ext cx="848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Based on the trajectory of the tips of E-field, polarisation can be classified as:</a:t>
            </a:r>
          </a:p>
        </p:txBody>
      </p:sp>
    </p:spTree>
    <p:extLst>
      <p:ext uri="{BB962C8B-B14F-4D97-AF65-F5344CB8AC3E}">
        <p14:creationId xmlns:p14="http://schemas.microsoft.com/office/powerpoint/2010/main" val="6922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Helvetica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Helvetica.thmx</Template>
  <TotalTime>60196</TotalTime>
  <Words>3058</Words>
  <Application>Microsoft Macintosh PowerPoint</Application>
  <PresentationFormat>On-screen Show (4:3)</PresentationFormat>
  <Paragraphs>533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Baskerville</vt:lpstr>
      <vt:lpstr>Calibri</vt:lpstr>
      <vt:lpstr>Cambria Math</vt:lpstr>
      <vt:lpstr>Times New Roman</vt:lpstr>
      <vt:lpstr>Wingdings</vt:lpstr>
      <vt:lpstr>Helvetica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Dr Ron Atkinson</dc:creator>
  <cp:lastModifiedBy>Fumin Huang</cp:lastModifiedBy>
  <cp:revision>771</cp:revision>
  <cp:lastPrinted>2021-03-10T09:37:33Z</cp:lastPrinted>
  <dcterms:created xsi:type="dcterms:W3CDTF">2015-01-31T18:10:10Z</dcterms:created>
  <dcterms:modified xsi:type="dcterms:W3CDTF">2022-03-27T17:28:43Z</dcterms:modified>
</cp:coreProperties>
</file>